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3"/>
  </p:handoutMasterIdLst>
  <p:sldIdLst>
    <p:sldId id="257" r:id="rId2"/>
    <p:sldId id="264" r:id="rId3"/>
    <p:sldId id="265" r:id="rId4"/>
    <p:sldId id="266" r:id="rId5"/>
    <p:sldId id="267" r:id="rId6"/>
    <p:sldId id="268" r:id="rId7"/>
    <p:sldId id="262" r:id="rId8"/>
    <p:sldId id="270" r:id="rId9"/>
    <p:sldId id="263" r:id="rId10"/>
    <p:sldId id="271" r:id="rId11"/>
    <p:sldId id="272" r:id="rId12"/>
    <p:sldId id="273" r:id="rId13"/>
    <p:sldId id="274" r:id="rId14"/>
    <p:sldId id="275" r:id="rId15"/>
    <p:sldId id="276" r:id="rId16"/>
    <p:sldId id="277" r:id="rId17"/>
    <p:sldId id="278" r:id="rId18"/>
    <p:sldId id="282" r:id="rId19"/>
    <p:sldId id="279" r:id="rId20"/>
    <p:sldId id="293" r:id="rId21"/>
    <p:sldId id="260" r:id="rId22"/>
    <p:sldId id="283" r:id="rId23"/>
    <p:sldId id="284" r:id="rId24"/>
    <p:sldId id="285" r:id="rId25"/>
    <p:sldId id="286" r:id="rId26"/>
    <p:sldId id="287" r:id="rId27"/>
    <p:sldId id="288" r:id="rId28"/>
    <p:sldId id="289" r:id="rId29"/>
    <p:sldId id="290" r:id="rId30"/>
    <p:sldId id="304" r:id="rId31"/>
    <p:sldId id="281" r:id="rId32"/>
    <p:sldId id="291" r:id="rId33"/>
    <p:sldId id="299" r:id="rId34"/>
    <p:sldId id="300" r:id="rId35"/>
    <p:sldId id="301" r:id="rId36"/>
    <p:sldId id="295" r:id="rId37"/>
    <p:sldId id="296" r:id="rId38"/>
    <p:sldId id="297" r:id="rId39"/>
    <p:sldId id="302" r:id="rId40"/>
    <p:sldId id="303" r:id="rId41"/>
    <p:sldId id="292"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40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D7BB2-EA9B-43F6-81A5-401AD1AE3093}" type="doc">
      <dgm:prSet loTypeId="urn:microsoft.com/office/officeart/2005/8/layout/hProcess9" loCatId="process" qsTypeId="urn:microsoft.com/office/officeart/2005/8/quickstyle/simple5" qsCatId="simple" csTypeId="urn:microsoft.com/office/officeart/2005/8/colors/accent1_2" csCatId="accent1" phldr="1"/>
      <dgm:spPr/>
    </dgm:pt>
    <dgm:pt modelId="{7CB9FEBF-B6EE-4D9A-A3E2-1403853DDA1D}">
      <dgm:prSet phldrT="[Text]"/>
      <dgm:spPr/>
      <dgm:t>
        <a:bodyPr/>
        <a:lstStyle/>
        <a:p>
          <a:r>
            <a:rPr lang="en-US" dirty="0" smtClean="0"/>
            <a:t>Determine</a:t>
          </a:r>
        </a:p>
        <a:p>
          <a:r>
            <a:rPr lang="en-US" dirty="0" smtClean="0"/>
            <a:t>Jurisdiction</a:t>
          </a:r>
          <a:endParaRPr lang="en-US" dirty="0"/>
        </a:p>
      </dgm:t>
    </dgm:pt>
    <dgm:pt modelId="{1A228F87-7174-462E-A6BA-9D1E8F1F7013}" type="parTrans" cxnId="{90FA98D2-8C33-4B81-807A-0ECA38E39281}">
      <dgm:prSet/>
      <dgm:spPr/>
      <dgm:t>
        <a:bodyPr/>
        <a:lstStyle/>
        <a:p>
          <a:endParaRPr lang="en-US"/>
        </a:p>
      </dgm:t>
    </dgm:pt>
    <dgm:pt modelId="{2CEDAFB0-0B8C-4E7F-BF38-B51C51971F63}" type="sibTrans" cxnId="{90FA98D2-8C33-4B81-807A-0ECA38E39281}">
      <dgm:prSet/>
      <dgm:spPr/>
      <dgm:t>
        <a:bodyPr/>
        <a:lstStyle/>
        <a:p>
          <a:endParaRPr lang="en-US"/>
        </a:p>
      </dgm:t>
    </dgm:pt>
    <dgm:pt modelId="{1635CF34-4E06-49A7-B4AD-772CE26C182F}">
      <dgm:prSet phldrT="[Text]"/>
      <dgm:spPr/>
      <dgm:t>
        <a:bodyPr/>
        <a:lstStyle/>
        <a:p>
          <a:r>
            <a:rPr lang="en-US" smtClean="0"/>
            <a:t>Inventory</a:t>
          </a:r>
        </a:p>
        <a:p>
          <a:r>
            <a:rPr lang="en-US" smtClean="0"/>
            <a:t>and</a:t>
          </a:r>
        </a:p>
        <a:p>
          <a:r>
            <a:rPr lang="en-US" smtClean="0"/>
            <a:t>Analysis</a:t>
          </a:r>
          <a:endParaRPr lang="en-US" dirty="0"/>
        </a:p>
      </dgm:t>
    </dgm:pt>
    <dgm:pt modelId="{FDA5898B-C6EF-4356-915B-F55721E88506}" type="parTrans" cxnId="{60AA0C60-5E3B-4308-8175-FA9610E82F14}">
      <dgm:prSet/>
      <dgm:spPr/>
      <dgm:t>
        <a:bodyPr/>
        <a:lstStyle/>
        <a:p>
          <a:endParaRPr lang="en-US"/>
        </a:p>
      </dgm:t>
    </dgm:pt>
    <dgm:pt modelId="{A776B9AA-24A6-426E-B9F0-DDB1B1C2DC19}" type="sibTrans" cxnId="{60AA0C60-5E3B-4308-8175-FA9610E82F14}">
      <dgm:prSet/>
      <dgm:spPr/>
      <dgm:t>
        <a:bodyPr/>
        <a:lstStyle/>
        <a:p>
          <a:endParaRPr lang="en-US"/>
        </a:p>
      </dgm:t>
    </dgm:pt>
    <dgm:pt modelId="{9F74CF17-04DD-4366-84E7-63BBE366EF35}">
      <dgm:prSet phldrT="[Text]" custT="1"/>
      <dgm:spPr/>
      <dgm:t>
        <a:bodyPr/>
        <a:lstStyle/>
        <a:p>
          <a:endParaRPr lang="en-US" sz="2000" dirty="0" smtClean="0"/>
        </a:p>
        <a:p>
          <a:r>
            <a:rPr lang="en-US" sz="2000" dirty="0" smtClean="0"/>
            <a:t>SMP</a:t>
          </a:r>
        </a:p>
        <a:p>
          <a:r>
            <a:rPr lang="en-US" sz="2000" dirty="0" smtClean="0"/>
            <a:t>Designation Map</a:t>
          </a:r>
        </a:p>
        <a:p>
          <a:r>
            <a:rPr lang="en-US" sz="2000" dirty="0" smtClean="0"/>
            <a:t>Goals</a:t>
          </a:r>
        </a:p>
        <a:p>
          <a:r>
            <a:rPr lang="en-US" sz="2000" dirty="0" smtClean="0"/>
            <a:t>Policies</a:t>
          </a:r>
        </a:p>
        <a:p>
          <a:r>
            <a:rPr lang="en-US" sz="2000" dirty="0" smtClean="0"/>
            <a:t>Regulations</a:t>
          </a:r>
        </a:p>
        <a:p>
          <a:endParaRPr lang="en-US" sz="2000" dirty="0"/>
        </a:p>
      </dgm:t>
    </dgm:pt>
    <dgm:pt modelId="{C8A7143C-1D80-448E-A1D6-67E3BAB8EA41}" type="parTrans" cxnId="{46E7675E-5F4F-4144-B382-347297F335B7}">
      <dgm:prSet/>
      <dgm:spPr/>
      <dgm:t>
        <a:bodyPr/>
        <a:lstStyle/>
        <a:p>
          <a:endParaRPr lang="en-US"/>
        </a:p>
      </dgm:t>
    </dgm:pt>
    <dgm:pt modelId="{A773B65C-F965-47B2-8244-EB1FBA95682A}" type="sibTrans" cxnId="{46E7675E-5F4F-4144-B382-347297F335B7}">
      <dgm:prSet/>
      <dgm:spPr/>
      <dgm:t>
        <a:bodyPr/>
        <a:lstStyle/>
        <a:p>
          <a:endParaRPr lang="en-US"/>
        </a:p>
      </dgm:t>
    </dgm:pt>
    <dgm:pt modelId="{9D156756-208F-4809-BB7E-4DC1BCA1400A}" type="pres">
      <dgm:prSet presAssocID="{AE8D7BB2-EA9B-43F6-81A5-401AD1AE3093}" presName="CompostProcess" presStyleCnt="0">
        <dgm:presLayoutVars>
          <dgm:dir/>
          <dgm:resizeHandles val="exact"/>
        </dgm:presLayoutVars>
      </dgm:prSet>
      <dgm:spPr/>
    </dgm:pt>
    <dgm:pt modelId="{CA8D7089-F6A8-44DE-8A0C-C97809037FDE}" type="pres">
      <dgm:prSet presAssocID="{AE8D7BB2-EA9B-43F6-81A5-401AD1AE3093}" presName="arrow" presStyleLbl="bgShp" presStyleIdx="0" presStyleCnt="1" custScaleX="117647" custLinFactNeighborX="4317"/>
      <dgm:spPr/>
    </dgm:pt>
    <dgm:pt modelId="{20246DA5-0DE8-4909-963D-960900B762BF}" type="pres">
      <dgm:prSet presAssocID="{AE8D7BB2-EA9B-43F6-81A5-401AD1AE3093}" presName="linearProcess" presStyleCnt="0"/>
      <dgm:spPr/>
    </dgm:pt>
    <dgm:pt modelId="{CED6ACFE-DB3C-477E-89CA-F8A6EA5FEBD0}" type="pres">
      <dgm:prSet presAssocID="{7CB9FEBF-B6EE-4D9A-A3E2-1403853DDA1D}" presName="textNode" presStyleLbl="node1" presStyleIdx="0" presStyleCnt="3" custScaleX="82399" custScaleY="118750" custLinFactNeighborX="-69272" custLinFactNeighborY="0">
        <dgm:presLayoutVars>
          <dgm:bulletEnabled val="1"/>
        </dgm:presLayoutVars>
      </dgm:prSet>
      <dgm:spPr/>
      <dgm:t>
        <a:bodyPr/>
        <a:lstStyle/>
        <a:p>
          <a:endParaRPr lang="en-US"/>
        </a:p>
      </dgm:t>
    </dgm:pt>
    <dgm:pt modelId="{4016C1CB-67B2-4B9B-8FD7-9214BF6B9E6C}" type="pres">
      <dgm:prSet presAssocID="{2CEDAFB0-0B8C-4E7F-BF38-B51C51971F63}" presName="sibTrans" presStyleCnt="0"/>
      <dgm:spPr/>
    </dgm:pt>
    <dgm:pt modelId="{915F5580-5EBD-4940-B16B-BCC6EADDB366}" type="pres">
      <dgm:prSet presAssocID="{1635CF34-4E06-49A7-B4AD-772CE26C182F}" presName="textNode" presStyleLbl="node1" presStyleIdx="1" presStyleCnt="3" custScaleY="118751" custLinFactNeighborX="-84882" custLinFactNeighborY="1">
        <dgm:presLayoutVars>
          <dgm:bulletEnabled val="1"/>
        </dgm:presLayoutVars>
      </dgm:prSet>
      <dgm:spPr/>
      <dgm:t>
        <a:bodyPr/>
        <a:lstStyle/>
        <a:p>
          <a:endParaRPr lang="en-US"/>
        </a:p>
      </dgm:t>
    </dgm:pt>
    <dgm:pt modelId="{A4D19242-FE6F-4CDC-88D9-1C143279652F}" type="pres">
      <dgm:prSet presAssocID="{A776B9AA-24A6-426E-B9F0-DDB1B1C2DC19}" presName="sibTrans" presStyleCnt="0"/>
      <dgm:spPr/>
    </dgm:pt>
    <dgm:pt modelId="{8C62FAED-8152-4BDD-BCAE-B42BBA3E36F0}" type="pres">
      <dgm:prSet presAssocID="{9F74CF17-04DD-4366-84E7-63BBE366EF35}" presName="textNode" presStyleLbl="node1" presStyleIdx="2" presStyleCnt="3" custScaleX="86064" custScaleY="118749" custLinFactX="-1011" custLinFactNeighborX="-100000" custLinFactNeighborY="0">
        <dgm:presLayoutVars>
          <dgm:bulletEnabled val="1"/>
        </dgm:presLayoutVars>
      </dgm:prSet>
      <dgm:spPr/>
      <dgm:t>
        <a:bodyPr/>
        <a:lstStyle/>
        <a:p>
          <a:endParaRPr lang="en-US"/>
        </a:p>
      </dgm:t>
    </dgm:pt>
  </dgm:ptLst>
  <dgm:cxnLst>
    <dgm:cxn modelId="{A695A5C1-EAE6-4421-BA0D-2AB54FDB6EAA}" type="presOf" srcId="{9F74CF17-04DD-4366-84E7-63BBE366EF35}" destId="{8C62FAED-8152-4BDD-BCAE-B42BBA3E36F0}" srcOrd="0" destOrd="0" presId="urn:microsoft.com/office/officeart/2005/8/layout/hProcess9"/>
    <dgm:cxn modelId="{46E7675E-5F4F-4144-B382-347297F335B7}" srcId="{AE8D7BB2-EA9B-43F6-81A5-401AD1AE3093}" destId="{9F74CF17-04DD-4366-84E7-63BBE366EF35}" srcOrd="2" destOrd="0" parTransId="{C8A7143C-1D80-448E-A1D6-67E3BAB8EA41}" sibTransId="{A773B65C-F965-47B2-8244-EB1FBA95682A}"/>
    <dgm:cxn modelId="{33C554ED-E69B-4677-9DFE-AD543593664E}" type="presOf" srcId="{7CB9FEBF-B6EE-4D9A-A3E2-1403853DDA1D}" destId="{CED6ACFE-DB3C-477E-89CA-F8A6EA5FEBD0}" srcOrd="0" destOrd="0" presId="urn:microsoft.com/office/officeart/2005/8/layout/hProcess9"/>
    <dgm:cxn modelId="{067A5FEA-F6CD-4C08-9D15-9993DF8E86C5}" type="presOf" srcId="{AE8D7BB2-EA9B-43F6-81A5-401AD1AE3093}" destId="{9D156756-208F-4809-BB7E-4DC1BCA1400A}" srcOrd="0" destOrd="0" presId="urn:microsoft.com/office/officeart/2005/8/layout/hProcess9"/>
    <dgm:cxn modelId="{F98F33AE-CE31-4A92-A872-58CB5BFCE0AB}" type="presOf" srcId="{1635CF34-4E06-49A7-B4AD-772CE26C182F}" destId="{915F5580-5EBD-4940-B16B-BCC6EADDB366}" srcOrd="0" destOrd="0" presId="urn:microsoft.com/office/officeart/2005/8/layout/hProcess9"/>
    <dgm:cxn modelId="{90FA98D2-8C33-4B81-807A-0ECA38E39281}" srcId="{AE8D7BB2-EA9B-43F6-81A5-401AD1AE3093}" destId="{7CB9FEBF-B6EE-4D9A-A3E2-1403853DDA1D}" srcOrd="0" destOrd="0" parTransId="{1A228F87-7174-462E-A6BA-9D1E8F1F7013}" sibTransId="{2CEDAFB0-0B8C-4E7F-BF38-B51C51971F63}"/>
    <dgm:cxn modelId="{60AA0C60-5E3B-4308-8175-FA9610E82F14}" srcId="{AE8D7BB2-EA9B-43F6-81A5-401AD1AE3093}" destId="{1635CF34-4E06-49A7-B4AD-772CE26C182F}" srcOrd="1" destOrd="0" parTransId="{FDA5898B-C6EF-4356-915B-F55721E88506}" sibTransId="{A776B9AA-24A6-426E-B9F0-DDB1B1C2DC19}"/>
    <dgm:cxn modelId="{7DD1D4FA-6B61-4709-BD4A-49E8D17D84B6}" type="presParOf" srcId="{9D156756-208F-4809-BB7E-4DC1BCA1400A}" destId="{CA8D7089-F6A8-44DE-8A0C-C97809037FDE}" srcOrd="0" destOrd="0" presId="urn:microsoft.com/office/officeart/2005/8/layout/hProcess9"/>
    <dgm:cxn modelId="{4D92F6E6-A696-4D85-9343-8D8998212C67}" type="presParOf" srcId="{9D156756-208F-4809-BB7E-4DC1BCA1400A}" destId="{20246DA5-0DE8-4909-963D-960900B762BF}" srcOrd="1" destOrd="0" presId="urn:microsoft.com/office/officeart/2005/8/layout/hProcess9"/>
    <dgm:cxn modelId="{753A3594-BD48-4591-933C-84015390761F}" type="presParOf" srcId="{20246DA5-0DE8-4909-963D-960900B762BF}" destId="{CED6ACFE-DB3C-477E-89CA-F8A6EA5FEBD0}" srcOrd="0" destOrd="0" presId="urn:microsoft.com/office/officeart/2005/8/layout/hProcess9"/>
    <dgm:cxn modelId="{CE2F9D77-9BCE-4B2A-84C8-27791DEC8BE9}" type="presParOf" srcId="{20246DA5-0DE8-4909-963D-960900B762BF}" destId="{4016C1CB-67B2-4B9B-8FD7-9214BF6B9E6C}" srcOrd="1" destOrd="0" presId="urn:microsoft.com/office/officeart/2005/8/layout/hProcess9"/>
    <dgm:cxn modelId="{04C72264-3529-4EA9-8104-EB024B8C0486}" type="presParOf" srcId="{20246DA5-0DE8-4909-963D-960900B762BF}" destId="{915F5580-5EBD-4940-B16B-BCC6EADDB366}" srcOrd="2" destOrd="0" presId="urn:microsoft.com/office/officeart/2005/8/layout/hProcess9"/>
    <dgm:cxn modelId="{6FC35206-4A7E-490A-9F3C-E5D9F413EB68}" type="presParOf" srcId="{20246DA5-0DE8-4909-963D-960900B762BF}" destId="{A4D19242-FE6F-4CDC-88D9-1C143279652F}" srcOrd="3" destOrd="0" presId="urn:microsoft.com/office/officeart/2005/8/layout/hProcess9"/>
    <dgm:cxn modelId="{D6D1E2B9-4E9B-4D88-AE9C-6B999F668A3F}" type="presParOf" srcId="{20246DA5-0DE8-4909-963D-960900B762BF}" destId="{8C62FAED-8152-4BDD-BCAE-B42BBA3E36F0}"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D7BB2-EA9B-43F6-81A5-401AD1AE3093}" type="doc">
      <dgm:prSet loTypeId="urn:microsoft.com/office/officeart/2005/8/layout/hProcess9" loCatId="process" qsTypeId="urn:microsoft.com/office/officeart/2005/8/quickstyle/simple5" qsCatId="simple" csTypeId="urn:microsoft.com/office/officeart/2005/8/colors/accent1_2" csCatId="accent1" phldr="1"/>
      <dgm:spPr/>
    </dgm:pt>
    <dgm:pt modelId="{7CB9FEBF-B6EE-4D9A-A3E2-1403853DDA1D}">
      <dgm:prSet phldrT="[Text]" custT="1"/>
      <dgm:spPr/>
      <dgm:t>
        <a:bodyPr/>
        <a:lstStyle/>
        <a:p>
          <a:r>
            <a:rPr lang="en-US" sz="3200" dirty="0" smtClean="0"/>
            <a:t>Restoration</a:t>
          </a:r>
        </a:p>
        <a:p>
          <a:r>
            <a:rPr lang="en-US" sz="3200" dirty="0" smtClean="0"/>
            <a:t>Plan</a:t>
          </a:r>
          <a:endParaRPr lang="en-US" sz="3200" dirty="0"/>
        </a:p>
      </dgm:t>
    </dgm:pt>
    <dgm:pt modelId="{1A228F87-7174-462E-A6BA-9D1E8F1F7013}" type="parTrans" cxnId="{90FA98D2-8C33-4B81-807A-0ECA38E39281}">
      <dgm:prSet/>
      <dgm:spPr/>
      <dgm:t>
        <a:bodyPr/>
        <a:lstStyle/>
        <a:p>
          <a:endParaRPr lang="en-US"/>
        </a:p>
      </dgm:t>
    </dgm:pt>
    <dgm:pt modelId="{2CEDAFB0-0B8C-4E7F-BF38-B51C51971F63}" type="sibTrans" cxnId="{90FA98D2-8C33-4B81-807A-0ECA38E39281}">
      <dgm:prSet/>
      <dgm:spPr/>
      <dgm:t>
        <a:bodyPr/>
        <a:lstStyle/>
        <a:p>
          <a:endParaRPr lang="en-US"/>
        </a:p>
      </dgm:t>
    </dgm:pt>
    <dgm:pt modelId="{1635CF34-4E06-49A7-B4AD-772CE26C182F}">
      <dgm:prSet phldrT="[Text]" custT="1"/>
      <dgm:spPr/>
      <dgm:t>
        <a:bodyPr/>
        <a:lstStyle/>
        <a:p>
          <a:r>
            <a:rPr lang="en-US" sz="3200" dirty="0" smtClean="0"/>
            <a:t>Cumulative</a:t>
          </a:r>
        </a:p>
        <a:p>
          <a:r>
            <a:rPr lang="en-US" sz="3200" dirty="0" smtClean="0"/>
            <a:t>Impact</a:t>
          </a:r>
        </a:p>
        <a:p>
          <a:r>
            <a:rPr lang="en-US" sz="3200" dirty="0" smtClean="0"/>
            <a:t>Analysis</a:t>
          </a:r>
          <a:endParaRPr lang="en-US" sz="3200" dirty="0"/>
        </a:p>
      </dgm:t>
    </dgm:pt>
    <dgm:pt modelId="{FDA5898B-C6EF-4356-915B-F55721E88506}" type="parTrans" cxnId="{60AA0C60-5E3B-4308-8175-FA9610E82F14}">
      <dgm:prSet/>
      <dgm:spPr/>
      <dgm:t>
        <a:bodyPr/>
        <a:lstStyle/>
        <a:p>
          <a:endParaRPr lang="en-US"/>
        </a:p>
      </dgm:t>
    </dgm:pt>
    <dgm:pt modelId="{A776B9AA-24A6-426E-B9F0-DDB1B1C2DC19}" type="sibTrans" cxnId="{60AA0C60-5E3B-4308-8175-FA9610E82F14}">
      <dgm:prSet/>
      <dgm:spPr/>
      <dgm:t>
        <a:bodyPr/>
        <a:lstStyle/>
        <a:p>
          <a:endParaRPr lang="en-US"/>
        </a:p>
      </dgm:t>
    </dgm:pt>
    <dgm:pt modelId="{9F74CF17-04DD-4366-84E7-63BBE366EF35}">
      <dgm:prSet phldrT="[Text]" custT="1"/>
      <dgm:spPr/>
      <dgm:t>
        <a:bodyPr/>
        <a:lstStyle/>
        <a:p>
          <a:endParaRPr lang="en-US" sz="3200" dirty="0" smtClean="0"/>
        </a:p>
        <a:p>
          <a:r>
            <a:rPr lang="en-US" sz="3200" dirty="0" smtClean="0"/>
            <a:t>Local Adoption</a:t>
          </a:r>
        </a:p>
        <a:p>
          <a:endParaRPr lang="en-US" sz="3200" dirty="0"/>
        </a:p>
      </dgm:t>
    </dgm:pt>
    <dgm:pt modelId="{C8A7143C-1D80-448E-A1D6-67E3BAB8EA41}" type="parTrans" cxnId="{46E7675E-5F4F-4144-B382-347297F335B7}">
      <dgm:prSet/>
      <dgm:spPr/>
      <dgm:t>
        <a:bodyPr/>
        <a:lstStyle/>
        <a:p>
          <a:endParaRPr lang="en-US"/>
        </a:p>
      </dgm:t>
    </dgm:pt>
    <dgm:pt modelId="{A773B65C-F965-47B2-8244-EB1FBA95682A}" type="sibTrans" cxnId="{46E7675E-5F4F-4144-B382-347297F335B7}">
      <dgm:prSet/>
      <dgm:spPr/>
      <dgm:t>
        <a:bodyPr/>
        <a:lstStyle/>
        <a:p>
          <a:endParaRPr lang="en-US"/>
        </a:p>
      </dgm:t>
    </dgm:pt>
    <dgm:pt modelId="{9D156756-208F-4809-BB7E-4DC1BCA1400A}" type="pres">
      <dgm:prSet presAssocID="{AE8D7BB2-EA9B-43F6-81A5-401AD1AE3093}" presName="CompostProcess" presStyleCnt="0">
        <dgm:presLayoutVars>
          <dgm:dir/>
          <dgm:resizeHandles val="exact"/>
        </dgm:presLayoutVars>
      </dgm:prSet>
      <dgm:spPr/>
    </dgm:pt>
    <dgm:pt modelId="{CA8D7089-F6A8-44DE-8A0C-C97809037FDE}" type="pres">
      <dgm:prSet presAssocID="{AE8D7BB2-EA9B-43F6-81A5-401AD1AE3093}" presName="arrow" presStyleLbl="bgShp" presStyleIdx="0" presStyleCnt="1" custScaleX="117647" custLinFactNeighborX="8446" custLinFactNeighborY="-625"/>
      <dgm:spPr/>
    </dgm:pt>
    <dgm:pt modelId="{20246DA5-0DE8-4909-963D-960900B762BF}" type="pres">
      <dgm:prSet presAssocID="{AE8D7BB2-EA9B-43F6-81A5-401AD1AE3093}" presName="linearProcess" presStyleCnt="0"/>
      <dgm:spPr/>
    </dgm:pt>
    <dgm:pt modelId="{CED6ACFE-DB3C-477E-89CA-F8A6EA5FEBD0}" type="pres">
      <dgm:prSet presAssocID="{7CB9FEBF-B6EE-4D9A-A3E2-1403853DDA1D}" presName="textNode" presStyleLbl="node1" presStyleIdx="0" presStyleCnt="3" custScaleX="78418" custScaleY="118750" custLinFactNeighborX="-4890" custLinFactNeighborY="-1562">
        <dgm:presLayoutVars>
          <dgm:bulletEnabled val="1"/>
        </dgm:presLayoutVars>
      </dgm:prSet>
      <dgm:spPr/>
      <dgm:t>
        <a:bodyPr/>
        <a:lstStyle/>
        <a:p>
          <a:endParaRPr lang="en-US"/>
        </a:p>
      </dgm:t>
    </dgm:pt>
    <dgm:pt modelId="{4016C1CB-67B2-4B9B-8FD7-9214BF6B9E6C}" type="pres">
      <dgm:prSet presAssocID="{2CEDAFB0-0B8C-4E7F-BF38-B51C51971F63}" presName="sibTrans" presStyleCnt="0"/>
      <dgm:spPr/>
    </dgm:pt>
    <dgm:pt modelId="{915F5580-5EBD-4940-B16B-BCC6EADDB366}" type="pres">
      <dgm:prSet presAssocID="{1635CF34-4E06-49A7-B4AD-772CE26C182F}" presName="textNode" presStyleLbl="node1" presStyleIdx="1" presStyleCnt="3" custScaleX="65664" custScaleY="118751" custLinFactNeighborX="-62403" custLinFactNeighborY="-244">
        <dgm:presLayoutVars>
          <dgm:bulletEnabled val="1"/>
        </dgm:presLayoutVars>
      </dgm:prSet>
      <dgm:spPr/>
      <dgm:t>
        <a:bodyPr/>
        <a:lstStyle/>
        <a:p>
          <a:endParaRPr lang="en-US"/>
        </a:p>
      </dgm:t>
    </dgm:pt>
    <dgm:pt modelId="{A4D19242-FE6F-4CDC-88D9-1C143279652F}" type="pres">
      <dgm:prSet presAssocID="{A776B9AA-24A6-426E-B9F0-DDB1B1C2DC19}" presName="sibTrans" presStyleCnt="0"/>
      <dgm:spPr/>
    </dgm:pt>
    <dgm:pt modelId="{8C62FAED-8152-4BDD-BCAE-B42BBA3E36F0}" type="pres">
      <dgm:prSet presAssocID="{9F74CF17-04DD-4366-84E7-63BBE366EF35}" presName="textNode" presStyleLbl="node1" presStyleIdx="2" presStyleCnt="3" custScaleX="63126" custScaleY="121388" custLinFactX="-4157" custLinFactNeighborX="-100000" custLinFactNeighborY="-1562">
        <dgm:presLayoutVars>
          <dgm:bulletEnabled val="1"/>
        </dgm:presLayoutVars>
      </dgm:prSet>
      <dgm:spPr/>
      <dgm:t>
        <a:bodyPr/>
        <a:lstStyle/>
        <a:p>
          <a:endParaRPr lang="en-US"/>
        </a:p>
      </dgm:t>
    </dgm:pt>
  </dgm:ptLst>
  <dgm:cxnLst>
    <dgm:cxn modelId="{46E7675E-5F4F-4144-B382-347297F335B7}" srcId="{AE8D7BB2-EA9B-43F6-81A5-401AD1AE3093}" destId="{9F74CF17-04DD-4366-84E7-63BBE366EF35}" srcOrd="2" destOrd="0" parTransId="{C8A7143C-1D80-448E-A1D6-67E3BAB8EA41}" sibTransId="{A773B65C-F965-47B2-8244-EB1FBA95682A}"/>
    <dgm:cxn modelId="{F152A38D-CD4D-45E0-9799-3A21D930ABF6}" type="presOf" srcId="{AE8D7BB2-EA9B-43F6-81A5-401AD1AE3093}" destId="{9D156756-208F-4809-BB7E-4DC1BCA1400A}" srcOrd="0" destOrd="0" presId="urn:microsoft.com/office/officeart/2005/8/layout/hProcess9"/>
    <dgm:cxn modelId="{2D991CFE-B7F6-42BC-9618-594575167838}" type="presOf" srcId="{9F74CF17-04DD-4366-84E7-63BBE366EF35}" destId="{8C62FAED-8152-4BDD-BCAE-B42BBA3E36F0}" srcOrd="0" destOrd="0" presId="urn:microsoft.com/office/officeart/2005/8/layout/hProcess9"/>
    <dgm:cxn modelId="{F7FD4CFC-6A13-42A7-AB14-C7E6EBE8170F}" type="presOf" srcId="{1635CF34-4E06-49A7-B4AD-772CE26C182F}" destId="{915F5580-5EBD-4940-B16B-BCC6EADDB366}" srcOrd="0" destOrd="0" presId="urn:microsoft.com/office/officeart/2005/8/layout/hProcess9"/>
    <dgm:cxn modelId="{90FA98D2-8C33-4B81-807A-0ECA38E39281}" srcId="{AE8D7BB2-EA9B-43F6-81A5-401AD1AE3093}" destId="{7CB9FEBF-B6EE-4D9A-A3E2-1403853DDA1D}" srcOrd="0" destOrd="0" parTransId="{1A228F87-7174-462E-A6BA-9D1E8F1F7013}" sibTransId="{2CEDAFB0-0B8C-4E7F-BF38-B51C51971F63}"/>
    <dgm:cxn modelId="{12A0FDA5-DA96-4D0B-B71D-2D81CC092082}" type="presOf" srcId="{7CB9FEBF-B6EE-4D9A-A3E2-1403853DDA1D}" destId="{CED6ACFE-DB3C-477E-89CA-F8A6EA5FEBD0}" srcOrd="0" destOrd="0" presId="urn:microsoft.com/office/officeart/2005/8/layout/hProcess9"/>
    <dgm:cxn modelId="{60AA0C60-5E3B-4308-8175-FA9610E82F14}" srcId="{AE8D7BB2-EA9B-43F6-81A5-401AD1AE3093}" destId="{1635CF34-4E06-49A7-B4AD-772CE26C182F}" srcOrd="1" destOrd="0" parTransId="{FDA5898B-C6EF-4356-915B-F55721E88506}" sibTransId="{A776B9AA-24A6-426E-B9F0-DDB1B1C2DC19}"/>
    <dgm:cxn modelId="{3CB8D0A7-9B2C-46BF-AFA3-DBC8EDD4B5CF}" type="presParOf" srcId="{9D156756-208F-4809-BB7E-4DC1BCA1400A}" destId="{CA8D7089-F6A8-44DE-8A0C-C97809037FDE}" srcOrd="0" destOrd="0" presId="urn:microsoft.com/office/officeart/2005/8/layout/hProcess9"/>
    <dgm:cxn modelId="{B7D4742E-8C01-4BDA-B0D4-F68B6A321697}" type="presParOf" srcId="{9D156756-208F-4809-BB7E-4DC1BCA1400A}" destId="{20246DA5-0DE8-4909-963D-960900B762BF}" srcOrd="1" destOrd="0" presId="urn:microsoft.com/office/officeart/2005/8/layout/hProcess9"/>
    <dgm:cxn modelId="{34A34A00-C5BF-4C72-8749-D858BC00A524}" type="presParOf" srcId="{20246DA5-0DE8-4909-963D-960900B762BF}" destId="{CED6ACFE-DB3C-477E-89CA-F8A6EA5FEBD0}" srcOrd="0" destOrd="0" presId="urn:microsoft.com/office/officeart/2005/8/layout/hProcess9"/>
    <dgm:cxn modelId="{60CADE9B-D07E-400E-B9E5-F49BD1415A0C}" type="presParOf" srcId="{20246DA5-0DE8-4909-963D-960900B762BF}" destId="{4016C1CB-67B2-4B9B-8FD7-9214BF6B9E6C}" srcOrd="1" destOrd="0" presId="urn:microsoft.com/office/officeart/2005/8/layout/hProcess9"/>
    <dgm:cxn modelId="{CB11AEB0-1E97-410F-B091-FD74F975342D}" type="presParOf" srcId="{20246DA5-0DE8-4909-963D-960900B762BF}" destId="{915F5580-5EBD-4940-B16B-BCC6EADDB366}" srcOrd="2" destOrd="0" presId="urn:microsoft.com/office/officeart/2005/8/layout/hProcess9"/>
    <dgm:cxn modelId="{2B97F9A8-A6CC-4705-AD34-3FA501D4D441}" type="presParOf" srcId="{20246DA5-0DE8-4909-963D-960900B762BF}" destId="{A4D19242-FE6F-4CDC-88D9-1C143279652F}" srcOrd="3" destOrd="0" presId="urn:microsoft.com/office/officeart/2005/8/layout/hProcess9"/>
    <dgm:cxn modelId="{297CD068-DAEA-46F6-9776-ED209ED83FFF}" type="presParOf" srcId="{20246DA5-0DE8-4909-963D-960900B762BF}" destId="{8C62FAED-8152-4BDD-BCAE-B42BBA3E36F0}"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ABE856C-649A-4B25-8253-6581D275EFBE}" type="datetimeFigureOut">
              <a:rPr lang="en-US" smtClean="0"/>
              <a:pPr/>
              <a:t>05/22/2012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E99C331-B6BA-4596-A6F9-AB2F2F562B3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2898D99-5969-4291-8817-FF970E1E4998}" type="datetimeFigureOut">
              <a:rPr lang="en-US" smtClean="0"/>
              <a:pPr/>
              <a:t>05/22/2012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87A2E6-2237-496C-B403-0913FD32EB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98D99-5969-4291-8817-FF970E1E4998}" type="datetimeFigureOut">
              <a:rPr lang="en-US" smtClean="0"/>
              <a:pPr/>
              <a:t>05/22/2012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7A2E6-2237-496C-B403-0913FD32EB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2898D99-5969-4291-8817-FF970E1E4998}" type="datetimeFigureOut">
              <a:rPr lang="en-US" smtClean="0"/>
              <a:pPr/>
              <a:t>05/22/2012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E87A2E6-2237-496C-B403-0913FD32EB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898D99-5969-4291-8817-FF970E1E4998}" type="datetimeFigureOut">
              <a:rPr lang="en-US" smtClean="0"/>
              <a:pPr/>
              <a:t>05/22/2012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87A2E6-2237-496C-B403-0913FD32EB3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898D99-5969-4291-8817-FF970E1E4998}" type="datetimeFigureOut">
              <a:rPr lang="en-US" smtClean="0"/>
              <a:pPr/>
              <a:t>05/22/2012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87A2E6-2237-496C-B403-0913FD32EB3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2898D99-5969-4291-8817-FF970E1E4998}" type="datetimeFigureOut">
              <a:rPr lang="en-US" smtClean="0"/>
              <a:pPr/>
              <a:t>05/22/2012</a:t>
            </a:fld>
            <a:endParaRPr lang="en-US"/>
          </a:p>
        </p:txBody>
      </p:sp>
      <p:sp>
        <p:nvSpPr>
          <p:cNvPr id="10" name="Slide Number Placeholder 9"/>
          <p:cNvSpPr>
            <a:spLocks noGrp="1"/>
          </p:cNvSpPr>
          <p:nvPr>
            <p:ph type="sldNum" sz="quarter" idx="16"/>
          </p:nvPr>
        </p:nvSpPr>
        <p:spPr/>
        <p:txBody>
          <a:bodyPr rtlCol="0"/>
          <a:lstStyle/>
          <a:p>
            <a:fld id="{3E87A2E6-2237-496C-B403-0913FD32EB3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2898D99-5969-4291-8817-FF970E1E4998}" type="datetimeFigureOut">
              <a:rPr lang="en-US" smtClean="0"/>
              <a:pPr/>
              <a:t>05/22/2012</a:t>
            </a:fld>
            <a:endParaRPr lang="en-US"/>
          </a:p>
        </p:txBody>
      </p:sp>
      <p:sp>
        <p:nvSpPr>
          <p:cNvPr id="12" name="Slide Number Placeholder 11"/>
          <p:cNvSpPr>
            <a:spLocks noGrp="1"/>
          </p:cNvSpPr>
          <p:nvPr>
            <p:ph type="sldNum" sz="quarter" idx="16"/>
          </p:nvPr>
        </p:nvSpPr>
        <p:spPr/>
        <p:txBody>
          <a:bodyPr rtlCol="0"/>
          <a:lstStyle/>
          <a:p>
            <a:fld id="{3E87A2E6-2237-496C-B403-0913FD32EB3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898D99-5969-4291-8817-FF970E1E4998}" type="datetimeFigureOut">
              <a:rPr lang="en-US" smtClean="0"/>
              <a:pPr/>
              <a:t>05/22/2012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E87A2E6-2237-496C-B403-0913FD32EB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98D99-5969-4291-8817-FF970E1E4998}" type="datetimeFigureOut">
              <a:rPr lang="en-US" smtClean="0"/>
              <a:pPr/>
              <a:t>05/22/2012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87A2E6-2237-496C-B403-0913FD32EB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898D99-5969-4291-8817-FF970E1E4998}" type="datetimeFigureOut">
              <a:rPr lang="en-US" smtClean="0"/>
              <a:pPr/>
              <a:t>05/22/2012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87A2E6-2237-496C-B403-0913FD32EB3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2898D99-5969-4291-8817-FF970E1E4998}" type="datetimeFigureOut">
              <a:rPr lang="en-US" smtClean="0"/>
              <a:pPr/>
              <a:t>05/22/2012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E87A2E6-2237-496C-B403-0913FD32EB3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2898D99-5969-4291-8817-FF970E1E4998}" type="datetimeFigureOut">
              <a:rPr lang="en-US" smtClean="0"/>
              <a:pPr/>
              <a:t>05/22/2012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87A2E6-2237-496C-B403-0913FD32EB3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skagitcounty.net/SMP"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mailto:betsyds@co.skagit.wa.u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0"/>
            <a:ext cx="7239000" cy="4267200"/>
          </a:xfrm>
        </p:spPr>
        <p:txBody>
          <a:bodyPr>
            <a:normAutofit/>
          </a:bodyPr>
          <a:lstStyle/>
          <a:p>
            <a:pPr algn="ctr"/>
            <a:r>
              <a:rPr lang="en-US" dirty="0" smtClean="0"/>
              <a:t>Skagit County Shoreline regulations</a:t>
            </a:r>
            <a:br>
              <a:rPr lang="en-US" dirty="0" smtClean="0"/>
            </a:br>
            <a:r>
              <a:rPr lang="en-US" dirty="0" smtClean="0"/>
              <a:t/>
            </a:r>
            <a:br>
              <a:rPr lang="en-US" dirty="0" smtClean="0"/>
            </a:br>
            <a:endParaRPr lang="en-US" sz="3600" dirty="0"/>
          </a:p>
        </p:txBody>
      </p:sp>
      <p:sp>
        <p:nvSpPr>
          <p:cNvPr id="3" name="Subtitle 2"/>
          <p:cNvSpPr>
            <a:spLocks noGrp="1"/>
          </p:cNvSpPr>
          <p:nvPr>
            <p:ph type="subTitle" idx="1"/>
          </p:nvPr>
        </p:nvSpPr>
        <p:spPr/>
        <p:txBody>
          <a:bodyPr>
            <a:normAutofit/>
          </a:bodyPr>
          <a:lstStyle/>
          <a:p>
            <a:r>
              <a:rPr lang="en-US" sz="2800" dirty="0" smtClean="0"/>
              <a:t>Planning Commission Workshop April 3, 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990600"/>
            <a:ext cx="8610600" cy="4419600"/>
          </a:xfrm>
        </p:spPr>
        <p:txBody>
          <a:bodyPr>
            <a:normAutofit/>
          </a:bodyPr>
          <a:lstStyle/>
          <a:p>
            <a:r>
              <a:rPr lang="en-US" sz="4900" dirty="0" smtClean="0"/>
              <a:t>Types of shoreline review</a:t>
            </a:r>
            <a:br>
              <a:rPr lang="en-US" sz="4900" dirty="0" smtClean="0"/>
            </a:br>
            <a:r>
              <a:rPr lang="en-US" dirty="0" smtClean="0"/>
              <a:t/>
            </a:r>
            <a:br>
              <a:rPr lang="en-US" dirty="0" smtClean="0"/>
            </a:br>
            <a:r>
              <a:rPr lang="en-US" dirty="0" smtClean="0"/>
              <a:t>   E</a:t>
            </a:r>
            <a:r>
              <a:rPr lang="en-US" cap="none" dirty="0" smtClean="0"/>
              <a:t>xemption</a:t>
            </a:r>
            <a:r>
              <a:rPr lang="en-US" dirty="0" smtClean="0"/>
              <a:t/>
            </a:r>
            <a:br>
              <a:rPr lang="en-US" dirty="0" smtClean="0"/>
            </a:br>
            <a:r>
              <a:rPr lang="en-US" dirty="0" smtClean="0"/>
              <a:t>   s</a:t>
            </a:r>
            <a:r>
              <a:rPr lang="en-US" cap="none" dirty="0" smtClean="0"/>
              <a:t>ubstantial Development</a:t>
            </a:r>
            <a:r>
              <a:rPr lang="en-US" dirty="0" smtClean="0"/>
              <a:t/>
            </a:r>
            <a:br>
              <a:rPr lang="en-US" dirty="0" smtClean="0"/>
            </a:br>
            <a:r>
              <a:rPr lang="en-US" dirty="0" smtClean="0"/>
              <a:t>   c</a:t>
            </a:r>
            <a:r>
              <a:rPr lang="en-US" cap="none" dirty="0" smtClean="0"/>
              <a:t>onditional</a:t>
            </a:r>
            <a:r>
              <a:rPr lang="en-US" dirty="0" smtClean="0"/>
              <a:t> u</a:t>
            </a:r>
            <a:r>
              <a:rPr lang="en-US" cap="none" dirty="0" smtClean="0"/>
              <a:t>se</a:t>
            </a:r>
            <a:r>
              <a:rPr lang="en-US" dirty="0" smtClean="0"/>
              <a:t/>
            </a:r>
            <a:br>
              <a:rPr lang="en-US" dirty="0" smtClean="0"/>
            </a:br>
            <a:r>
              <a:rPr lang="en-US" dirty="0" smtClean="0"/>
              <a:t>   v</a:t>
            </a:r>
            <a:r>
              <a:rPr lang="en-US" cap="none" dirty="0" smtClean="0"/>
              <a:t>ariance</a:t>
            </a:r>
            <a:r>
              <a:rPr lang="en-US" dirty="0" smtClean="0"/>
              <a:t> </a:t>
            </a:r>
            <a:endParaRPr lang="en-US" dirty="0"/>
          </a:p>
        </p:txBody>
      </p:sp>
      <p:sp>
        <p:nvSpPr>
          <p:cNvPr id="5" name="Subtitle 4"/>
          <p:cNvSpPr>
            <a:spLocks noGrp="1"/>
          </p:cNvSpPr>
          <p:nvPr>
            <p:ph type="subTitle" idx="1"/>
          </p:nvPr>
        </p:nvSpPr>
        <p:spPr/>
        <p:txBody>
          <a:bodyPr/>
          <a:lstStyle/>
          <a:p>
            <a:r>
              <a:rPr lang="en-US" dirty="0" smtClean="0"/>
              <a:t>Shoreline Review Processes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685800"/>
            <a:ext cx="8458200" cy="5105400"/>
          </a:xfrm>
        </p:spPr>
        <p:txBody>
          <a:bodyPr>
            <a:normAutofit fontScale="90000"/>
          </a:bodyPr>
          <a:lstStyle/>
          <a:p>
            <a:r>
              <a:rPr lang="en-US" dirty="0" smtClean="0"/>
              <a:t>Many residential activities are exempt from the substantial development permit requirements</a:t>
            </a:r>
            <a:br>
              <a:rPr lang="en-US" dirty="0" smtClean="0"/>
            </a:br>
            <a:r>
              <a:rPr lang="en-US" dirty="0" smtClean="0"/>
              <a:t/>
            </a:r>
            <a:br>
              <a:rPr lang="en-US" dirty="0" smtClean="0"/>
            </a:br>
            <a:r>
              <a:rPr lang="en-US" dirty="0" smtClean="0"/>
              <a:t>S</a:t>
            </a:r>
            <a:r>
              <a:rPr lang="en-US" cap="none" dirty="0" smtClean="0"/>
              <a:t>kagit</a:t>
            </a:r>
            <a:r>
              <a:rPr lang="en-US" dirty="0" smtClean="0"/>
              <a:t> C</a:t>
            </a:r>
            <a:r>
              <a:rPr lang="en-US" cap="none" dirty="0" smtClean="0"/>
              <a:t>ounty</a:t>
            </a:r>
            <a:r>
              <a:rPr lang="en-US" dirty="0" smtClean="0"/>
              <a:t> </a:t>
            </a:r>
            <a:r>
              <a:rPr lang="en-US" cap="none" dirty="0" smtClean="0"/>
              <a:t>does have an application and review process for shoreline exemptions to ensure compliance with the local and state shoreline rules</a:t>
            </a:r>
            <a:endParaRPr lang="en-US" cap="none" dirty="0"/>
          </a:p>
        </p:txBody>
      </p:sp>
      <p:sp>
        <p:nvSpPr>
          <p:cNvPr id="5" name="Subtitle 4"/>
          <p:cNvSpPr>
            <a:spLocks noGrp="1"/>
          </p:cNvSpPr>
          <p:nvPr>
            <p:ph type="subTitle" idx="1"/>
          </p:nvPr>
        </p:nvSpPr>
        <p:spPr/>
        <p:txBody>
          <a:bodyPr/>
          <a:lstStyle/>
          <a:p>
            <a:r>
              <a:rPr lang="en-US" dirty="0" smtClean="0"/>
              <a:t>Shoreline exemptions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001000" cy="5486400"/>
          </a:xfrm>
        </p:spPr>
        <p:txBody>
          <a:bodyPr>
            <a:normAutofit fontScale="90000"/>
          </a:bodyPr>
          <a:lstStyle/>
          <a:p>
            <a:r>
              <a:rPr lang="en-US" dirty="0" smtClean="0"/>
              <a:t/>
            </a:r>
            <a:br>
              <a:rPr lang="en-US" dirty="0" smtClean="0"/>
            </a:br>
            <a:r>
              <a:rPr lang="en-US" dirty="0" smtClean="0"/>
              <a:t/>
            </a:r>
            <a:br>
              <a:rPr lang="en-US" dirty="0" smtClean="0"/>
            </a:br>
            <a:r>
              <a:rPr lang="en-US" dirty="0" smtClean="0"/>
              <a:t>Some examples of exempt Residential  type activities include</a:t>
            </a:r>
            <a:br>
              <a:rPr lang="en-US" dirty="0" smtClean="0"/>
            </a:br>
            <a:r>
              <a:rPr lang="en-US" dirty="0" smtClean="0"/>
              <a:t/>
            </a:r>
            <a:br>
              <a:rPr lang="en-US" dirty="0" smtClean="0"/>
            </a:br>
            <a:r>
              <a:rPr lang="en-US" dirty="0" smtClean="0"/>
              <a:t>  </a:t>
            </a:r>
            <a:r>
              <a:rPr lang="en-US" cap="none" dirty="0" smtClean="0"/>
              <a:t>Single family residence</a:t>
            </a:r>
            <a:br>
              <a:rPr lang="en-US" cap="none" dirty="0" smtClean="0"/>
            </a:br>
            <a:r>
              <a:rPr lang="en-US" cap="none" dirty="0" smtClean="0"/>
              <a:t>  Private dock</a:t>
            </a:r>
            <a:br>
              <a:rPr lang="en-US" cap="none" dirty="0" smtClean="0"/>
            </a:br>
            <a:r>
              <a:rPr lang="en-US" cap="none" dirty="0" smtClean="0"/>
              <a:t>  Protective shoreline armoring</a:t>
            </a:r>
            <a:r>
              <a:rPr lang="en-US" dirty="0" smtClean="0"/>
              <a:t/>
            </a:r>
            <a:br>
              <a:rPr lang="en-US" dirty="0" smtClean="0"/>
            </a:br>
            <a:r>
              <a:rPr lang="en-US" dirty="0" smtClean="0"/>
              <a:t/>
            </a:r>
            <a:br>
              <a:rPr lang="en-US" dirty="0" smtClean="0"/>
            </a:br>
            <a:r>
              <a:rPr lang="en-US" dirty="0" smtClean="0"/>
              <a:t>  </a:t>
            </a:r>
            <a:endParaRPr lang="en-US" dirty="0"/>
          </a:p>
        </p:txBody>
      </p:sp>
      <p:sp>
        <p:nvSpPr>
          <p:cNvPr id="5" name="Subtitle 4"/>
          <p:cNvSpPr>
            <a:spLocks noGrp="1"/>
          </p:cNvSpPr>
          <p:nvPr>
            <p:ph type="subTitle" idx="1"/>
          </p:nvPr>
        </p:nvSpPr>
        <p:spPr/>
        <p:txBody>
          <a:bodyPr/>
          <a:lstStyle/>
          <a:p>
            <a:r>
              <a:rPr lang="en-US" dirty="0" smtClean="0"/>
              <a:t>Shoreline exemptions for residential development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28600"/>
            <a:ext cx="8839200" cy="5562600"/>
          </a:xfrm>
        </p:spPr>
        <p:txBody>
          <a:bodyPr>
            <a:normAutofit/>
          </a:bodyPr>
          <a:lstStyle/>
          <a:p>
            <a:r>
              <a:rPr lang="en-US" dirty="0" smtClean="0"/>
              <a:t>What may trigger the need for a permit?</a:t>
            </a:r>
            <a:br>
              <a:rPr lang="en-US" dirty="0" smtClean="0"/>
            </a:br>
            <a:r>
              <a:rPr lang="en-US" dirty="0" smtClean="0"/>
              <a:t/>
            </a:r>
            <a:br>
              <a:rPr lang="en-US" dirty="0" smtClean="0"/>
            </a:br>
            <a:r>
              <a:rPr lang="en-US" dirty="0" smtClean="0"/>
              <a:t>  </a:t>
            </a:r>
            <a:r>
              <a:rPr lang="en-US" cap="none" dirty="0" smtClean="0"/>
              <a:t>Work is substantial development</a:t>
            </a:r>
            <a:br>
              <a:rPr lang="en-US" cap="none" dirty="0" smtClean="0"/>
            </a:br>
            <a:r>
              <a:rPr lang="en-US" cap="none" dirty="0" smtClean="0"/>
              <a:t>  Work does not meet the requirements</a:t>
            </a:r>
            <a:br>
              <a:rPr lang="en-US" cap="none" dirty="0" smtClean="0"/>
            </a:br>
            <a:r>
              <a:rPr lang="en-US" cap="none" dirty="0" smtClean="0"/>
              <a:t>  Work is listed as conditional use</a:t>
            </a:r>
            <a:r>
              <a:rPr lang="en-US" dirty="0" smtClean="0"/>
              <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p:txBody>
          <a:bodyPr/>
          <a:lstStyle/>
          <a:p>
            <a:r>
              <a:rPr lang="en-US" dirty="0" smtClean="0"/>
              <a:t>What may require a permit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8458200" cy="5562600"/>
          </a:xfrm>
        </p:spPr>
        <p:txBody>
          <a:bodyPr>
            <a:normAutofit fontScale="90000"/>
          </a:bodyPr>
          <a:lstStyle/>
          <a:p>
            <a:r>
              <a:rPr lang="en-US" dirty="0" smtClean="0"/>
              <a:t>Development -</a:t>
            </a:r>
            <a:br>
              <a:rPr lang="en-US" dirty="0" smtClean="0"/>
            </a:br>
            <a:r>
              <a:rPr lang="en-US" sz="3600" cap="none" dirty="0" smtClean="0"/>
              <a:t>A use consisting of construction or exterior alteration of structures; dredging; drilling; dumping; filling; removal of any sand, gravel or minerals; </a:t>
            </a:r>
            <a:r>
              <a:rPr lang="en-US" sz="3600" cap="none" dirty="0" err="1" smtClean="0"/>
              <a:t>bulkheading</a:t>
            </a:r>
            <a:r>
              <a:rPr lang="en-US" sz="3600" cap="none" dirty="0" smtClean="0"/>
              <a:t>; driving of piling; placing of obstructions; or any project of a permanent or temporary nature which interferes with the normal public use of the surface of the waters overlying lands subject to the Shoreline Management Act at any state or water level.</a:t>
            </a:r>
            <a:r>
              <a:rPr lang="en-US" dirty="0" smtClean="0"/>
              <a:t/>
            </a:r>
            <a:br>
              <a:rPr lang="en-US" dirty="0" smtClean="0"/>
            </a:br>
            <a:endParaRPr lang="en-US" dirty="0"/>
          </a:p>
        </p:txBody>
      </p:sp>
      <p:sp>
        <p:nvSpPr>
          <p:cNvPr id="5" name="Subtitle 4"/>
          <p:cNvSpPr>
            <a:spLocks noGrp="1"/>
          </p:cNvSpPr>
          <p:nvPr>
            <p:ph type="subTitle" idx="1"/>
          </p:nvPr>
        </p:nvSpPr>
        <p:spPr/>
        <p:txBody>
          <a:bodyPr/>
          <a:lstStyle/>
          <a:p>
            <a:r>
              <a:rPr lang="en-US" dirty="0" smtClean="0"/>
              <a:t>Definition of development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
            <a:ext cx="8686800" cy="5562600"/>
          </a:xfrm>
        </p:spPr>
        <p:txBody>
          <a:bodyPr/>
          <a:lstStyle/>
          <a:p>
            <a:r>
              <a:rPr lang="en-US" dirty="0" smtClean="0"/>
              <a:t>Substantial development –</a:t>
            </a:r>
            <a:br>
              <a:rPr lang="en-US" dirty="0" smtClean="0"/>
            </a:br>
            <a:r>
              <a:rPr lang="en-US" sz="3600" dirty="0" smtClean="0"/>
              <a:t>A</a:t>
            </a:r>
            <a:r>
              <a:rPr lang="en-US" sz="3600" cap="none" dirty="0" smtClean="0"/>
              <a:t>ny development of which the total cost or fair market value exceeds $5,718,* or any development which materially interferes with the normal public use of the water or shorelines of the state.</a:t>
            </a:r>
            <a:br>
              <a:rPr lang="en-US" sz="3600" cap="none" dirty="0" smtClean="0"/>
            </a:br>
            <a:r>
              <a:rPr lang="en-US" sz="3600" cap="none" dirty="0" smtClean="0"/>
              <a:t/>
            </a:r>
            <a:br>
              <a:rPr lang="en-US" sz="3600" cap="none" dirty="0" smtClean="0"/>
            </a:br>
            <a:r>
              <a:rPr lang="en-US" sz="2000" cap="none" dirty="0" smtClean="0"/>
              <a:t>This figure adjusted for inflation every five years by the </a:t>
            </a:r>
            <a:r>
              <a:rPr lang="en-US" sz="2000" cap="none" dirty="0" err="1" smtClean="0"/>
              <a:t>OFM</a:t>
            </a:r>
            <a:r>
              <a:rPr lang="en-US" sz="2000" cap="none" dirty="0" smtClean="0"/>
              <a:t> (July 1, 2012)</a:t>
            </a:r>
            <a:endParaRPr lang="en-US" sz="3600" dirty="0"/>
          </a:p>
        </p:txBody>
      </p:sp>
      <p:sp>
        <p:nvSpPr>
          <p:cNvPr id="5" name="Subtitle 4"/>
          <p:cNvSpPr>
            <a:spLocks noGrp="1"/>
          </p:cNvSpPr>
          <p:nvPr>
            <p:ph type="subTitle" idx="1"/>
          </p:nvPr>
        </p:nvSpPr>
        <p:spPr/>
        <p:txBody>
          <a:bodyPr/>
          <a:lstStyle/>
          <a:p>
            <a:r>
              <a:rPr lang="en-US" dirty="0" smtClean="0"/>
              <a:t>Definition of substantial development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953000" y="1295400"/>
            <a:ext cx="3886200" cy="1828800"/>
          </a:xfrm>
        </p:spPr>
        <p:txBody>
          <a:bodyPr>
            <a:normAutofit fontScale="90000"/>
          </a:bodyPr>
          <a:lstStyle/>
          <a:p>
            <a:pPr algn="ctr"/>
            <a:r>
              <a:rPr lang="en-US" dirty="0" smtClean="0"/>
              <a:t>Permit process flow chart</a:t>
            </a:r>
            <a:endParaRPr lang="en-US" dirty="0"/>
          </a:p>
        </p:txBody>
      </p:sp>
      <p:sp>
        <p:nvSpPr>
          <p:cNvPr id="3" name="Subtitle 2"/>
          <p:cNvSpPr>
            <a:spLocks noGrp="1"/>
          </p:cNvSpPr>
          <p:nvPr>
            <p:ph type="subTitle" idx="1"/>
          </p:nvPr>
        </p:nvSpPr>
        <p:spPr/>
        <p:txBody>
          <a:bodyPr/>
          <a:lstStyle/>
          <a:p>
            <a:r>
              <a:rPr lang="en-US" smtClean="0"/>
              <a:t>Shoreline Substantial Development Permit Process</a:t>
            </a:r>
            <a:endParaRPr lang="en-US" dirty="0"/>
          </a:p>
        </p:txBody>
      </p:sp>
      <p:pic>
        <p:nvPicPr>
          <p:cNvPr id="4" name="Picture 3" descr="PPTC65.png"/>
          <p:cNvPicPr>
            <a:picLocks noChangeAspect="1"/>
          </p:cNvPicPr>
          <p:nvPr/>
        </p:nvPicPr>
        <p:blipFill>
          <a:blip r:embed="rId2" cstate="print"/>
          <a:stretch>
            <a:fillRect/>
          </a:stretch>
        </p:blipFill>
        <p:spPr>
          <a:xfrm>
            <a:off x="304800" y="228600"/>
            <a:ext cx="3886200" cy="5638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62000"/>
            <a:ext cx="8763000" cy="4495800"/>
          </a:xfrm>
        </p:spPr>
        <p:txBody>
          <a:bodyPr/>
          <a:lstStyle/>
          <a:p>
            <a:r>
              <a:rPr lang="en-US" dirty="0" smtClean="0"/>
              <a:t>Shoreline variance permits</a:t>
            </a:r>
            <a:br>
              <a:rPr lang="en-US" dirty="0" smtClean="0"/>
            </a:br>
            <a:r>
              <a:rPr lang="en-US" dirty="0" smtClean="0"/>
              <a:t>  </a:t>
            </a:r>
            <a:r>
              <a:rPr lang="en-US" cap="none" dirty="0" smtClean="0"/>
              <a:t>Most common for residential       </a:t>
            </a:r>
            <a:br>
              <a:rPr lang="en-US" cap="none" dirty="0" smtClean="0"/>
            </a:br>
            <a:r>
              <a:rPr lang="en-US" cap="none" dirty="0" smtClean="0"/>
              <a:t>  development</a:t>
            </a:r>
            <a:br>
              <a:rPr lang="en-US" cap="none" dirty="0" smtClean="0"/>
            </a:br>
            <a:r>
              <a:rPr lang="en-US" cap="none" dirty="0" smtClean="0"/>
              <a:t>  Usually for a reduction in the</a:t>
            </a:r>
            <a:br>
              <a:rPr lang="en-US" cap="none" dirty="0" smtClean="0"/>
            </a:br>
            <a:r>
              <a:rPr lang="en-US" cap="none" dirty="0" smtClean="0"/>
              <a:t>  shoreline setback</a:t>
            </a:r>
            <a:br>
              <a:rPr lang="en-US" cap="none" dirty="0" smtClean="0"/>
            </a:br>
            <a:r>
              <a:rPr lang="en-US" cap="none" dirty="0" smtClean="0"/>
              <a:t>  Also for height or site coverage</a:t>
            </a:r>
            <a:endParaRPr lang="en-US" dirty="0"/>
          </a:p>
        </p:txBody>
      </p:sp>
      <p:sp>
        <p:nvSpPr>
          <p:cNvPr id="5" name="Subtitle 4"/>
          <p:cNvSpPr>
            <a:spLocks noGrp="1"/>
          </p:cNvSpPr>
          <p:nvPr>
            <p:ph type="subTitle" idx="1"/>
          </p:nvPr>
        </p:nvSpPr>
        <p:spPr/>
        <p:txBody>
          <a:bodyPr/>
          <a:lstStyle/>
          <a:p>
            <a:r>
              <a:rPr lang="en-US" dirty="0" smtClean="0"/>
              <a:t>Shoreline variances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Skagit County Shoreline Area Designation Map</a:t>
            </a:r>
            <a:endParaRPr lang="en-US" dirty="0"/>
          </a:p>
        </p:txBody>
      </p:sp>
      <p:pic>
        <p:nvPicPr>
          <p:cNvPr id="6" name="Picture 5" descr="PPTC99.png"/>
          <p:cNvPicPr>
            <a:picLocks noChangeAspect="1"/>
          </p:cNvPicPr>
          <p:nvPr/>
        </p:nvPicPr>
        <p:blipFill>
          <a:blip r:embed="rId2" cstate="print"/>
          <a:stretch>
            <a:fillRect/>
          </a:stretch>
        </p:blipFill>
        <p:spPr>
          <a:xfrm>
            <a:off x="228600" y="381000"/>
            <a:ext cx="8458200" cy="541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53000" y="609600"/>
            <a:ext cx="4038600" cy="2819400"/>
          </a:xfrm>
        </p:spPr>
        <p:txBody>
          <a:bodyPr>
            <a:normAutofit fontScale="90000"/>
          </a:bodyPr>
          <a:lstStyle/>
          <a:p>
            <a:r>
              <a:rPr lang="en-US" dirty="0" smtClean="0"/>
              <a:t>Tabular regulations for residential development</a:t>
            </a:r>
            <a:endParaRPr lang="en-US" dirty="0"/>
          </a:p>
        </p:txBody>
      </p:sp>
      <p:sp>
        <p:nvSpPr>
          <p:cNvPr id="5" name="Subtitle 4"/>
          <p:cNvSpPr>
            <a:spLocks noGrp="1"/>
          </p:cNvSpPr>
          <p:nvPr>
            <p:ph type="subTitle" idx="1"/>
          </p:nvPr>
        </p:nvSpPr>
        <p:spPr/>
        <p:txBody>
          <a:bodyPr/>
          <a:lstStyle/>
          <a:p>
            <a:r>
              <a:rPr lang="en-US" dirty="0" smtClean="0"/>
              <a:t>Shore setback, height limit, site coverage</a:t>
            </a:r>
            <a:endParaRPr lang="en-US" dirty="0"/>
          </a:p>
        </p:txBody>
      </p:sp>
      <p:pic>
        <p:nvPicPr>
          <p:cNvPr id="6" name="Picture 5" descr="PPTC95.png"/>
          <p:cNvPicPr>
            <a:picLocks noChangeAspect="1"/>
          </p:cNvPicPr>
          <p:nvPr/>
        </p:nvPicPr>
        <p:blipFill>
          <a:blip r:embed="rId2" cstate="print"/>
          <a:stretch>
            <a:fillRect/>
          </a:stretch>
        </p:blipFill>
        <p:spPr>
          <a:xfrm>
            <a:off x="457200" y="304800"/>
            <a:ext cx="4314286" cy="53904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924800" cy="1524000"/>
          </a:xfrm>
        </p:spPr>
        <p:txBody>
          <a:bodyPr/>
          <a:lstStyle/>
          <a:p>
            <a:r>
              <a:rPr lang="en-US" dirty="0" smtClean="0"/>
              <a:t>What is a shoreline area?</a:t>
            </a:r>
            <a:endParaRPr lang="en-US" dirty="0"/>
          </a:p>
        </p:txBody>
      </p:sp>
      <p:sp>
        <p:nvSpPr>
          <p:cNvPr id="3" name="Subtitle 2"/>
          <p:cNvSpPr>
            <a:spLocks noGrp="1"/>
          </p:cNvSpPr>
          <p:nvPr>
            <p:ph type="subTitle" idx="1"/>
          </p:nvPr>
        </p:nvSpPr>
        <p:spPr/>
        <p:txBody>
          <a:bodyPr/>
          <a:lstStyle/>
          <a:p>
            <a:r>
              <a:rPr lang="en-US" dirty="0" smtClean="0"/>
              <a:t>Shoreline Jurisdiction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467600" cy="990600"/>
          </a:xfrm>
        </p:spPr>
        <p:txBody>
          <a:bodyPr>
            <a:normAutofit fontScale="90000"/>
          </a:bodyPr>
          <a:lstStyle/>
          <a:p>
            <a:r>
              <a:rPr lang="en-US" dirty="0" smtClean="0"/>
              <a:t>Shoreline setback determination</a:t>
            </a:r>
            <a:endParaRPr lang="en-US" dirty="0"/>
          </a:p>
        </p:txBody>
      </p:sp>
      <p:sp>
        <p:nvSpPr>
          <p:cNvPr id="3" name="Subtitle 2"/>
          <p:cNvSpPr>
            <a:spLocks noGrp="1"/>
          </p:cNvSpPr>
          <p:nvPr>
            <p:ph type="subTitle" idx="1"/>
          </p:nvPr>
        </p:nvSpPr>
        <p:spPr/>
        <p:txBody>
          <a:bodyPr/>
          <a:lstStyle/>
          <a:p>
            <a:r>
              <a:rPr lang="en-US" dirty="0" smtClean="0"/>
              <a:t>Determining shoreline setback using averages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200" y="1676400"/>
            <a:ext cx="7086600" cy="418652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724400" cy="1828800"/>
          </a:xfrm>
        </p:spPr>
        <p:txBody>
          <a:bodyPr>
            <a:normAutofit/>
          </a:bodyPr>
          <a:lstStyle/>
          <a:p>
            <a:pPr algn="ctr"/>
            <a:r>
              <a:rPr lang="en-US" dirty="0" smtClean="0"/>
              <a:t>permit process flow chart</a:t>
            </a:r>
            <a:endParaRPr lang="en-US" dirty="0"/>
          </a:p>
        </p:txBody>
      </p:sp>
      <p:sp>
        <p:nvSpPr>
          <p:cNvPr id="3" name="Subtitle 2"/>
          <p:cNvSpPr>
            <a:spLocks noGrp="1"/>
          </p:cNvSpPr>
          <p:nvPr>
            <p:ph type="subTitle" idx="1"/>
          </p:nvPr>
        </p:nvSpPr>
        <p:spPr/>
        <p:txBody>
          <a:bodyPr/>
          <a:lstStyle/>
          <a:p>
            <a:r>
              <a:rPr lang="en-US" dirty="0" smtClean="0"/>
              <a:t>Shoreline Variance or Conditional Use Permit</a:t>
            </a:r>
            <a:endParaRPr lang="en-US" dirty="0"/>
          </a:p>
        </p:txBody>
      </p:sp>
      <p:pic>
        <p:nvPicPr>
          <p:cNvPr id="4" name="Picture 3" descr="PPTC73.png"/>
          <p:cNvPicPr>
            <a:picLocks noChangeAspect="1"/>
          </p:cNvPicPr>
          <p:nvPr/>
        </p:nvPicPr>
        <p:blipFill>
          <a:blip r:embed="rId2" cstate="print"/>
          <a:stretch>
            <a:fillRect/>
          </a:stretch>
        </p:blipFill>
        <p:spPr>
          <a:xfrm>
            <a:off x="381000" y="152400"/>
            <a:ext cx="3352800" cy="55142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533400"/>
            <a:ext cx="7467600" cy="1524000"/>
          </a:xfrm>
        </p:spPr>
        <p:txBody>
          <a:bodyPr/>
          <a:lstStyle/>
          <a:p>
            <a:r>
              <a:rPr lang="en-US" dirty="0" smtClean="0"/>
              <a:t>Shoreline and critical areas</a:t>
            </a:r>
            <a:endParaRPr lang="en-US" dirty="0"/>
          </a:p>
        </p:txBody>
      </p:sp>
      <p:sp>
        <p:nvSpPr>
          <p:cNvPr id="5" name="Subtitle 4"/>
          <p:cNvSpPr>
            <a:spLocks noGrp="1"/>
          </p:cNvSpPr>
          <p:nvPr>
            <p:ph type="subTitle" idx="1"/>
          </p:nvPr>
        </p:nvSpPr>
        <p:spPr/>
        <p:txBody>
          <a:bodyPr/>
          <a:lstStyle/>
          <a:p>
            <a:r>
              <a:rPr lang="en-US" dirty="0" smtClean="0"/>
              <a:t>Critical areas within shoreline areas</a:t>
            </a:r>
            <a:endParaRPr lang="en-US" dirty="0"/>
          </a:p>
        </p:txBody>
      </p:sp>
      <p:pic>
        <p:nvPicPr>
          <p:cNvPr id="1026" name="Picture 2" descr="\\skagit\dept\Planning\betsyds\Documents\My Pictures\Picture8.jpg"/>
          <p:cNvPicPr>
            <a:picLocks noChangeAspect="1" noChangeArrowheads="1"/>
          </p:cNvPicPr>
          <p:nvPr/>
        </p:nvPicPr>
        <p:blipFill>
          <a:blip r:embed="rId2" cstate="print"/>
          <a:srcRect/>
          <a:stretch>
            <a:fillRect/>
          </a:stretch>
        </p:blipFill>
        <p:spPr bwMode="auto">
          <a:xfrm>
            <a:off x="533400" y="2133600"/>
            <a:ext cx="4122737" cy="1987550"/>
          </a:xfrm>
          <a:prstGeom prst="rect">
            <a:avLst/>
          </a:prstGeom>
          <a:noFill/>
        </p:spPr>
      </p:pic>
      <p:pic>
        <p:nvPicPr>
          <p:cNvPr id="1027" name="Picture 3" descr="\\skagit\dept\Planning\betsyds\Documents\My Pictures\Berkey PL05-0914 009.jpg"/>
          <p:cNvPicPr>
            <a:picLocks noChangeAspect="1" noChangeArrowheads="1"/>
          </p:cNvPicPr>
          <p:nvPr/>
        </p:nvPicPr>
        <p:blipFill>
          <a:blip r:embed="rId3" cstate="print"/>
          <a:srcRect/>
          <a:stretch>
            <a:fillRect/>
          </a:stretch>
        </p:blipFill>
        <p:spPr bwMode="auto">
          <a:xfrm>
            <a:off x="4876800" y="2438400"/>
            <a:ext cx="3962400" cy="3352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5486400"/>
          </a:xfrm>
        </p:spPr>
        <p:txBody>
          <a:bodyPr>
            <a:noAutofit/>
          </a:bodyPr>
          <a:lstStyle/>
          <a:p>
            <a:r>
              <a:rPr lang="en-US" dirty="0" smtClean="0"/>
              <a:t>Shoreline areas are also critical areas</a:t>
            </a:r>
            <a:br>
              <a:rPr lang="en-US" dirty="0" smtClean="0"/>
            </a:br>
            <a:r>
              <a:rPr lang="en-US" dirty="0" smtClean="0"/>
              <a:t/>
            </a:r>
            <a:br>
              <a:rPr lang="en-US" dirty="0" smtClean="0"/>
            </a:br>
            <a:r>
              <a:rPr lang="en-US" dirty="0" smtClean="0"/>
              <a:t>  </a:t>
            </a:r>
            <a:r>
              <a:rPr lang="en-US" cap="none" dirty="0" smtClean="0"/>
              <a:t>Critical area review is required</a:t>
            </a:r>
            <a:br>
              <a:rPr lang="en-US" cap="none" dirty="0" smtClean="0"/>
            </a:br>
            <a:r>
              <a:rPr lang="en-US" cap="none" dirty="0" smtClean="0"/>
              <a:t>  Critical area regulations apply</a:t>
            </a:r>
            <a:br>
              <a:rPr lang="en-US" cap="none"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Critical area review in shoreline areas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228600"/>
            <a:ext cx="7924800" cy="5562600"/>
          </a:xfrm>
        </p:spPr>
        <p:txBody>
          <a:bodyPr/>
          <a:lstStyle/>
          <a:p>
            <a:r>
              <a:rPr lang="en-US" dirty="0" smtClean="0"/>
              <a:t>Standard review process</a:t>
            </a:r>
            <a:br>
              <a:rPr lang="en-US" dirty="0" smtClean="0"/>
            </a:br>
            <a:r>
              <a:rPr lang="en-US" dirty="0" smtClean="0"/>
              <a:t/>
            </a:r>
            <a:br>
              <a:rPr lang="en-US" dirty="0" smtClean="0"/>
            </a:br>
            <a:r>
              <a:rPr lang="en-US" dirty="0" smtClean="0"/>
              <a:t>  </a:t>
            </a:r>
            <a:r>
              <a:rPr lang="en-US" cap="none" dirty="0" smtClean="0"/>
              <a:t>Application</a:t>
            </a:r>
            <a:br>
              <a:rPr lang="en-US" cap="none" dirty="0" smtClean="0"/>
            </a:br>
            <a:r>
              <a:rPr lang="en-US" cap="none" dirty="0" smtClean="0"/>
              <a:t>  Staff completes map review</a:t>
            </a:r>
            <a:br>
              <a:rPr lang="en-US" cap="none" dirty="0" smtClean="0"/>
            </a:br>
            <a:r>
              <a:rPr lang="en-US" cap="none" dirty="0" smtClean="0"/>
              <a:t>  Staff conducts site visit</a:t>
            </a:r>
            <a:br>
              <a:rPr lang="en-US" cap="none" dirty="0" smtClean="0"/>
            </a:br>
            <a:r>
              <a:rPr lang="en-US" cap="none" dirty="0" smtClean="0"/>
              <a:t>  Site assessment prepared by a   </a:t>
            </a:r>
            <a:br>
              <a:rPr lang="en-US" cap="none" dirty="0" smtClean="0"/>
            </a:br>
            <a:r>
              <a:rPr lang="en-US" cap="none" dirty="0" smtClean="0"/>
              <a:t>  qualified professional</a:t>
            </a:r>
            <a:br>
              <a:rPr lang="en-US" cap="none" dirty="0" smtClean="0"/>
            </a:br>
            <a:r>
              <a:rPr lang="en-US" cap="none" dirty="0" smtClean="0"/>
              <a:t>  Protected Critical Area site plan </a:t>
            </a:r>
            <a:endParaRPr lang="en-US" dirty="0"/>
          </a:p>
        </p:txBody>
      </p:sp>
      <p:sp>
        <p:nvSpPr>
          <p:cNvPr id="5" name="Subtitle 4"/>
          <p:cNvSpPr>
            <a:spLocks noGrp="1"/>
          </p:cNvSpPr>
          <p:nvPr>
            <p:ph type="subTitle" idx="1"/>
          </p:nvPr>
        </p:nvSpPr>
        <p:spPr/>
        <p:txBody>
          <a:bodyPr/>
          <a:lstStyle/>
          <a:p>
            <a:r>
              <a:rPr lang="en-US" dirty="0" smtClean="0"/>
              <a:t>Critical areas review process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8458200" cy="838200"/>
          </a:xfrm>
        </p:spPr>
        <p:txBody>
          <a:bodyPr/>
          <a:lstStyle/>
          <a:p>
            <a:r>
              <a:rPr lang="en-US" dirty="0" smtClean="0"/>
              <a:t>Standard review application</a:t>
            </a:r>
            <a:endParaRPr lang="en-US" dirty="0"/>
          </a:p>
        </p:txBody>
      </p:sp>
      <p:sp>
        <p:nvSpPr>
          <p:cNvPr id="5" name="Subtitle 4"/>
          <p:cNvSpPr>
            <a:spLocks noGrp="1"/>
          </p:cNvSpPr>
          <p:nvPr>
            <p:ph type="subTitle" idx="1"/>
          </p:nvPr>
        </p:nvSpPr>
        <p:spPr/>
        <p:txBody>
          <a:bodyPr/>
          <a:lstStyle/>
          <a:p>
            <a:r>
              <a:rPr lang="en-US" dirty="0" smtClean="0"/>
              <a:t>Critical areas review application</a:t>
            </a:r>
            <a:endParaRPr lang="en-US" dirty="0"/>
          </a:p>
        </p:txBody>
      </p:sp>
      <p:pic>
        <p:nvPicPr>
          <p:cNvPr id="7" name="Content Placeholder 8" descr="12-06-2010 12-00-14 PM.png"/>
          <p:cNvPicPr>
            <a:picLocks noChangeAspect="1"/>
          </p:cNvPicPr>
          <p:nvPr/>
        </p:nvPicPr>
        <p:blipFill>
          <a:blip r:embed="rId2" cstate="print"/>
          <a:stretch>
            <a:fillRect/>
          </a:stretch>
        </p:blipFill>
        <p:spPr>
          <a:xfrm>
            <a:off x="457200" y="1371600"/>
            <a:ext cx="3504249" cy="4525963"/>
          </a:xfrm>
          <a:prstGeom prst="rect">
            <a:avLst/>
          </a:prstGeom>
        </p:spPr>
      </p:pic>
      <p:pic>
        <p:nvPicPr>
          <p:cNvPr id="8" name="Content Placeholder 10" descr="12-06-2010 2-14-16 PM.png"/>
          <p:cNvPicPr>
            <a:picLocks noChangeAspect="1"/>
          </p:cNvPicPr>
          <p:nvPr/>
        </p:nvPicPr>
        <p:blipFill>
          <a:blip r:embed="rId3" cstate="print"/>
          <a:stretch>
            <a:fillRect/>
          </a:stretch>
        </p:blipFill>
        <p:spPr>
          <a:xfrm>
            <a:off x="4191000" y="1371600"/>
            <a:ext cx="3504249" cy="45259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8600"/>
            <a:ext cx="7543800" cy="838200"/>
          </a:xfrm>
        </p:spPr>
        <p:txBody>
          <a:bodyPr/>
          <a:lstStyle/>
          <a:p>
            <a:r>
              <a:rPr lang="en-US" dirty="0" smtClean="0"/>
              <a:t>Map review and site visit</a:t>
            </a:r>
            <a:endParaRPr lang="en-US" dirty="0"/>
          </a:p>
        </p:txBody>
      </p:sp>
      <p:sp>
        <p:nvSpPr>
          <p:cNvPr id="5" name="Subtitle 4"/>
          <p:cNvSpPr>
            <a:spLocks noGrp="1"/>
          </p:cNvSpPr>
          <p:nvPr>
            <p:ph type="subTitle" idx="1"/>
          </p:nvPr>
        </p:nvSpPr>
        <p:spPr/>
        <p:txBody>
          <a:bodyPr/>
          <a:lstStyle/>
          <a:p>
            <a:r>
              <a:rPr lang="en-US" dirty="0" smtClean="0"/>
              <a:t>County staff critical areas review form</a:t>
            </a:r>
            <a:endParaRPr lang="en-US" dirty="0"/>
          </a:p>
        </p:txBody>
      </p:sp>
      <p:pic>
        <p:nvPicPr>
          <p:cNvPr id="6" name="Content Placeholder 9" descr="12-06-2010 2-36-03 PM.png"/>
          <p:cNvPicPr>
            <a:picLocks noChangeAspect="1"/>
          </p:cNvPicPr>
          <p:nvPr/>
        </p:nvPicPr>
        <p:blipFill>
          <a:blip r:embed="rId2" cstate="print"/>
          <a:stretch>
            <a:fillRect/>
          </a:stretch>
        </p:blipFill>
        <p:spPr>
          <a:xfrm>
            <a:off x="381000" y="1371600"/>
            <a:ext cx="3504249" cy="4525963"/>
          </a:xfrm>
          <a:prstGeom prst="rect">
            <a:avLst/>
          </a:prstGeom>
        </p:spPr>
      </p:pic>
      <p:pic>
        <p:nvPicPr>
          <p:cNvPr id="7" name="Content Placeholder 4" descr="12-06-2010 2-37-13 PM.png"/>
          <p:cNvPicPr>
            <a:picLocks noChangeAspect="1"/>
          </p:cNvPicPr>
          <p:nvPr/>
        </p:nvPicPr>
        <p:blipFill>
          <a:blip r:embed="rId3" cstate="print"/>
          <a:stretch>
            <a:fillRect/>
          </a:stretch>
        </p:blipFill>
        <p:spPr>
          <a:xfrm>
            <a:off x="4419600" y="1371600"/>
            <a:ext cx="3504249" cy="45259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8600"/>
            <a:ext cx="8534400" cy="1828800"/>
          </a:xfrm>
        </p:spPr>
        <p:txBody>
          <a:bodyPr>
            <a:normAutofit fontScale="90000"/>
          </a:bodyPr>
          <a:lstStyle/>
          <a:p>
            <a:r>
              <a:rPr lang="en-US" sz="4900" dirty="0" smtClean="0"/>
              <a:t>In-house</a:t>
            </a:r>
            <a:r>
              <a:rPr lang="en-US" sz="4900" cap="none" dirty="0" smtClean="0"/>
              <a:t> </a:t>
            </a:r>
            <a:r>
              <a:rPr lang="en-US" sz="4900" dirty="0" smtClean="0"/>
              <a:t>map review</a:t>
            </a:r>
            <a:r>
              <a:rPr lang="en-US" dirty="0" smtClean="0"/>
              <a:t/>
            </a:r>
            <a:br>
              <a:rPr lang="en-US" dirty="0" smtClean="0"/>
            </a:br>
            <a:r>
              <a:rPr lang="en-US" cap="none" dirty="0" smtClean="0"/>
              <a:t/>
            </a:r>
            <a:br>
              <a:rPr lang="en-US" cap="none" dirty="0" smtClean="0"/>
            </a:br>
            <a:r>
              <a:rPr lang="en-US" cap="none" dirty="0" smtClean="0"/>
              <a:t>W</a:t>
            </a:r>
            <a:r>
              <a:rPr lang="en-US" sz="4000" cap="none" dirty="0" smtClean="0"/>
              <a:t>etlands/</a:t>
            </a:r>
            <a:r>
              <a:rPr lang="en-US" sz="4000" cap="none" dirty="0" err="1" smtClean="0"/>
              <a:t>hydric</a:t>
            </a:r>
            <a:r>
              <a:rPr lang="en-US" sz="4000" cap="none" dirty="0" smtClean="0"/>
              <a:t> soils        DNR   streams      </a:t>
            </a:r>
            <a:endParaRPr lang="en-US" sz="4000" cap="none" dirty="0"/>
          </a:p>
        </p:txBody>
      </p:sp>
      <p:sp>
        <p:nvSpPr>
          <p:cNvPr id="5" name="Subtitle 4"/>
          <p:cNvSpPr>
            <a:spLocks noGrp="1"/>
          </p:cNvSpPr>
          <p:nvPr>
            <p:ph type="subTitle" idx="1"/>
          </p:nvPr>
        </p:nvSpPr>
        <p:spPr/>
        <p:txBody>
          <a:bodyPr>
            <a:normAutofit fontScale="92500"/>
          </a:bodyPr>
          <a:lstStyle/>
          <a:p>
            <a:r>
              <a:rPr lang="en-US" dirty="0" smtClean="0"/>
              <a:t>Wetlands/</a:t>
            </a:r>
            <a:r>
              <a:rPr lang="en-US" dirty="0" err="1" smtClean="0"/>
              <a:t>hydric</a:t>
            </a:r>
            <a:r>
              <a:rPr lang="en-US" dirty="0" smtClean="0"/>
              <a:t> soils and DNR stream types maps</a:t>
            </a:r>
            <a:endParaRPr lang="en-US" dirty="0"/>
          </a:p>
        </p:txBody>
      </p:sp>
      <p:pic>
        <p:nvPicPr>
          <p:cNvPr id="6" name="Picture 7"/>
          <p:cNvPicPr>
            <a:picLocks noChangeAspect="1" noChangeArrowheads="1"/>
          </p:cNvPicPr>
          <p:nvPr/>
        </p:nvPicPr>
        <p:blipFill>
          <a:blip r:embed="rId2" cstate="print"/>
          <a:srcRect/>
          <a:stretch>
            <a:fillRect/>
          </a:stretch>
        </p:blipFill>
        <p:spPr bwMode="auto">
          <a:xfrm>
            <a:off x="381000" y="2438400"/>
            <a:ext cx="3368675" cy="3362325"/>
          </a:xfrm>
          <a:prstGeom prst="rect">
            <a:avLst/>
          </a:prstGeom>
          <a:noFill/>
          <a:ln w="38100">
            <a:solidFill>
              <a:srgbClr val="000000"/>
            </a:solid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5105400" y="2438400"/>
            <a:ext cx="3505200" cy="3353528"/>
          </a:xfrm>
          <a:prstGeom prst="rect">
            <a:avLst/>
          </a:prstGeom>
          <a:noFill/>
          <a:ln w="38100">
            <a:solidFill>
              <a:srgbClr val="000000"/>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8610600" cy="2133600"/>
          </a:xfrm>
        </p:spPr>
        <p:txBody>
          <a:bodyPr>
            <a:noAutofit/>
          </a:bodyPr>
          <a:lstStyle/>
          <a:p>
            <a:r>
              <a:rPr lang="en-US" dirty="0" smtClean="0"/>
              <a:t>In-house map review</a:t>
            </a:r>
            <a:br>
              <a:rPr lang="en-US" dirty="0" smtClean="0"/>
            </a:br>
            <a:r>
              <a:rPr lang="en-US" dirty="0" smtClean="0"/>
              <a:t/>
            </a:r>
            <a:br>
              <a:rPr lang="en-US" dirty="0" smtClean="0"/>
            </a:br>
            <a:r>
              <a:rPr lang="en-US" sz="3600" cap="none" dirty="0" smtClean="0"/>
              <a:t>Geologic Hazards             Aquifer recharge      </a:t>
            </a:r>
            <a:endParaRPr lang="en-US" sz="3600" dirty="0"/>
          </a:p>
        </p:txBody>
      </p:sp>
      <p:sp>
        <p:nvSpPr>
          <p:cNvPr id="5" name="Subtitle 4"/>
          <p:cNvSpPr>
            <a:spLocks noGrp="1"/>
          </p:cNvSpPr>
          <p:nvPr>
            <p:ph type="subTitle" idx="1"/>
          </p:nvPr>
        </p:nvSpPr>
        <p:spPr/>
        <p:txBody>
          <a:bodyPr/>
          <a:lstStyle/>
          <a:p>
            <a:r>
              <a:rPr lang="en-US" dirty="0" smtClean="0"/>
              <a:t>Geologic hazards and Aquifer recharge maps</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09600" y="2514600"/>
            <a:ext cx="3200400" cy="3276600"/>
          </a:xfrm>
          <a:prstGeom prst="rect">
            <a:avLst/>
          </a:prstGeom>
          <a:noFill/>
          <a:ln w="28575">
            <a:solidFill>
              <a:schemeClr val="bg1"/>
            </a:solid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638800" y="2514600"/>
            <a:ext cx="2980908" cy="3306657"/>
          </a:xfrm>
          <a:prstGeom prst="rect">
            <a:avLst/>
          </a:prstGeom>
          <a:noFill/>
          <a:ln w="28575">
            <a:solidFill>
              <a:schemeClr val="bg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04800"/>
            <a:ext cx="8077200" cy="1143000"/>
          </a:xfrm>
        </p:spPr>
        <p:txBody>
          <a:bodyPr>
            <a:normAutofit fontScale="90000"/>
          </a:bodyPr>
          <a:lstStyle/>
          <a:p>
            <a:pPr algn="ctr"/>
            <a:r>
              <a:rPr lang="en-US" dirty="0" smtClean="0"/>
              <a:t/>
            </a:r>
            <a:br>
              <a:rPr lang="en-US" dirty="0" smtClean="0"/>
            </a:br>
            <a:r>
              <a:rPr lang="en-US" dirty="0" smtClean="0"/>
              <a:t> Lake and Marine shoreline buffers</a:t>
            </a:r>
            <a:endParaRPr lang="en-US" dirty="0"/>
          </a:p>
        </p:txBody>
      </p:sp>
      <p:sp>
        <p:nvSpPr>
          <p:cNvPr id="5" name="Subtitle 4"/>
          <p:cNvSpPr>
            <a:spLocks noGrp="1"/>
          </p:cNvSpPr>
          <p:nvPr>
            <p:ph type="subTitle" idx="1"/>
          </p:nvPr>
        </p:nvSpPr>
        <p:spPr/>
        <p:txBody>
          <a:bodyPr/>
          <a:lstStyle/>
          <a:p>
            <a:r>
              <a:rPr lang="en-US" dirty="0" smtClean="0"/>
              <a:t>Shoreline Area Designations and CAO Buffers</a:t>
            </a:r>
            <a:endParaRPr lang="en-US" dirty="0"/>
          </a:p>
        </p:txBody>
      </p:sp>
      <p:graphicFrame>
        <p:nvGraphicFramePr>
          <p:cNvPr id="7" name="Table 6"/>
          <p:cNvGraphicFramePr>
            <a:graphicFrameLocks noGrp="1"/>
          </p:cNvGraphicFramePr>
          <p:nvPr/>
        </p:nvGraphicFramePr>
        <p:xfrm>
          <a:off x="1219200" y="1600200"/>
          <a:ext cx="6096000" cy="3810000"/>
        </p:xfrm>
        <a:graphic>
          <a:graphicData uri="http://schemas.openxmlformats.org/drawingml/2006/table">
            <a:tbl>
              <a:tblPr firstRow="1" bandRow="1">
                <a:tableStyleId>{5C22544A-7EE6-4342-B048-85BDC9FD1C3A}</a:tableStyleId>
              </a:tblPr>
              <a:tblGrid>
                <a:gridCol w="3048000"/>
                <a:gridCol w="3048000"/>
              </a:tblGrid>
              <a:tr h="635000">
                <a:tc>
                  <a:txBody>
                    <a:bodyPr/>
                    <a:lstStyle/>
                    <a:p>
                      <a:r>
                        <a:rPr lang="en-US" dirty="0" smtClean="0">
                          <a:ln>
                            <a:noFill/>
                          </a:ln>
                          <a:solidFill>
                            <a:schemeClr val="bg2">
                              <a:lumMod val="40000"/>
                              <a:lumOff val="60000"/>
                            </a:schemeClr>
                          </a:solidFill>
                        </a:rPr>
                        <a:t>Shoreline Area Designation</a:t>
                      </a:r>
                      <a:endParaRPr lang="en-US" dirty="0">
                        <a:ln>
                          <a:noFill/>
                        </a:ln>
                        <a:solidFill>
                          <a:schemeClr val="bg2">
                            <a:lumMod val="40000"/>
                            <a:lumOff val="60000"/>
                          </a:schemeClr>
                        </a:solidFill>
                      </a:endParaRPr>
                    </a:p>
                  </a:txBody>
                  <a:tcPr>
                    <a:noFill/>
                  </a:tcPr>
                </a:tc>
                <a:tc>
                  <a:txBody>
                    <a:bodyPr/>
                    <a:lstStyle/>
                    <a:p>
                      <a:r>
                        <a:rPr lang="en-US" dirty="0" smtClean="0">
                          <a:ln>
                            <a:noFill/>
                          </a:ln>
                          <a:solidFill>
                            <a:schemeClr val="bg2">
                              <a:lumMod val="40000"/>
                              <a:lumOff val="60000"/>
                            </a:schemeClr>
                          </a:solidFill>
                        </a:rPr>
                        <a:t>Shoreline Buffer</a:t>
                      </a:r>
                      <a:endParaRPr lang="en-US" dirty="0">
                        <a:ln>
                          <a:noFill/>
                        </a:ln>
                        <a:solidFill>
                          <a:schemeClr val="bg2">
                            <a:lumMod val="40000"/>
                            <a:lumOff val="60000"/>
                          </a:schemeClr>
                        </a:solidFill>
                      </a:endParaRPr>
                    </a:p>
                  </a:txBody>
                  <a:tcPr>
                    <a:noFill/>
                  </a:tcPr>
                </a:tc>
              </a:tr>
              <a:tr h="635000">
                <a:tc>
                  <a:txBody>
                    <a:bodyPr/>
                    <a:lstStyle/>
                    <a:p>
                      <a:r>
                        <a:rPr lang="en-US" dirty="0" smtClean="0">
                          <a:ln>
                            <a:noFill/>
                          </a:ln>
                          <a:solidFill>
                            <a:schemeClr val="bg2">
                              <a:lumMod val="40000"/>
                              <a:lumOff val="60000"/>
                            </a:schemeClr>
                          </a:solidFill>
                        </a:rPr>
                        <a:t>Natural </a:t>
                      </a:r>
                      <a:endParaRPr lang="en-US" dirty="0">
                        <a:ln>
                          <a:noFill/>
                        </a:ln>
                        <a:solidFill>
                          <a:schemeClr val="bg2">
                            <a:lumMod val="40000"/>
                            <a:lumOff val="60000"/>
                          </a:schemeClr>
                        </a:solidFill>
                      </a:endParaRPr>
                    </a:p>
                  </a:txBody>
                  <a:tcPr>
                    <a:noFill/>
                  </a:tcPr>
                </a:tc>
                <a:tc>
                  <a:txBody>
                    <a:bodyPr/>
                    <a:lstStyle/>
                    <a:p>
                      <a:r>
                        <a:rPr lang="en-US" dirty="0" smtClean="0">
                          <a:ln>
                            <a:noFill/>
                          </a:ln>
                          <a:solidFill>
                            <a:schemeClr val="bg2">
                              <a:lumMod val="40000"/>
                              <a:lumOff val="60000"/>
                            </a:schemeClr>
                          </a:solidFill>
                        </a:rPr>
                        <a:t>200 feet</a:t>
                      </a:r>
                      <a:endParaRPr lang="en-US" dirty="0">
                        <a:ln>
                          <a:noFill/>
                        </a:ln>
                        <a:solidFill>
                          <a:schemeClr val="bg2">
                            <a:lumMod val="40000"/>
                            <a:lumOff val="60000"/>
                          </a:schemeClr>
                        </a:solidFill>
                      </a:endParaRPr>
                    </a:p>
                  </a:txBody>
                  <a:tcPr>
                    <a:noFill/>
                  </a:tcPr>
                </a:tc>
              </a:tr>
              <a:tr h="635000">
                <a:tc>
                  <a:txBody>
                    <a:bodyPr/>
                    <a:lstStyle/>
                    <a:p>
                      <a:r>
                        <a:rPr lang="en-US" dirty="0" smtClean="0">
                          <a:ln>
                            <a:noFill/>
                          </a:ln>
                          <a:solidFill>
                            <a:schemeClr val="bg2">
                              <a:lumMod val="40000"/>
                              <a:lumOff val="60000"/>
                            </a:schemeClr>
                          </a:solidFill>
                        </a:rPr>
                        <a:t>Conservancy</a:t>
                      </a:r>
                      <a:endParaRPr lang="en-US" dirty="0">
                        <a:ln>
                          <a:noFill/>
                        </a:ln>
                        <a:solidFill>
                          <a:schemeClr val="bg2">
                            <a:lumMod val="40000"/>
                            <a:lumOff val="60000"/>
                          </a:schemeClr>
                        </a:solidFill>
                      </a:endParaRPr>
                    </a:p>
                  </a:txBody>
                  <a:tcPr>
                    <a:noFill/>
                  </a:tcPr>
                </a:tc>
                <a:tc>
                  <a:txBody>
                    <a:bodyPr/>
                    <a:lstStyle/>
                    <a:p>
                      <a:r>
                        <a:rPr lang="en-US" dirty="0" smtClean="0">
                          <a:ln>
                            <a:noFill/>
                          </a:ln>
                          <a:solidFill>
                            <a:schemeClr val="bg2">
                              <a:lumMod val="40000"/>
                              <a:lumOff val="60000"/>
                            </a:schemeClr>
                          </a:solidFill>
                        </a:rPr>
                        <a:t>150 feet</a:t>
                      </a:r>
                      <a:endParaRPr lang="en-US" dirty="0">
                        <a:ln>
                          <a:noFill/>
                        </a:ln>
                        <a:solidFill>
                          <a:schemeClr val="bg2">
                            <a:lumMod val="40000"/>
                            <a:lumOff val="60000"/>
                          </a:schemeClr>
                        </a:solidFill>
                      </a:endParaRPr>
                    </a:p>
                  </a:txBody>
                  <a:tcPr>
                    <a:noFill/>
                  </a:tcPr>
                </a:tc>
              </a:tr>
              <a:tr h="635000">
                <a:tc>
                  <a:txBody>
                    <a:bodyPr/>
                    <a:lstStyle/>
                    <a:p>
                      <a:r>
                        <a:rPr lang="en-US" dirty="0" smtClean="0">
                          <a:ln>
                            <a:noFill/>
                          </a:ln>
                          <a:solidFill>
                            <a:schemeClr val="bg2">
                              <a:lumMod val="40000"/>
                              <a:lumOff val="60000"/>
                            </a:schemeClr>
                          </a:solidFill>
                        </a:rPr>
                        <a:t>Rural</a:t>
                      </a:r>
                      <a:endParaRPr lang="en-US" dirty="0">
                        <a:ln>
                          <a:noFill/>
                        </a:ln>
                        <a:solidFill>
                          <a:schemeClr val="bg2">
                            <a:lumMod val="40000"/>
                            <a:lumOff val="60000"/>
                          </a:schemeClr>
                        </a:solidFill>
                      </a:endParaRPr>
                    </a:p>
                  </a:txBody>
                  <a:tcPr>
                    <a:noFill/>
                  </a:tcPr>
                </a:tc>
                <a:tc>
                  <a:txBody>
                    <a:bodyPr/>
                    <a:lstStyle/>
                    <a:p>
                      <a:r>
                        <a:rPr lang="en-US" dirty="0" smtClean="0">
                          <a:ln>
                            <a:noFill/>
                          </a:ln>
                          <a:solidFill>
                            <a:schemeClr val="bg2">
                              <a:lumMod val="40000"/>
                              <a:lumOff val="60000"/>
                            </a:schemeClr>
                          </a:solidFill>
                        </a:rPr>
                        <a:t>100 feet</a:t>
                      </a:r>
                      <a:endParaRPr lang="en-US" dirty="0">
                        <a:ln>
                          <a:noFill/>
                        </a:ln>
                        <a:solidFill>
                          <a:schemeClr val="bg2">
                            <a:lumMod val="40000"/>
                            <a:lumOff val="60000"/>
                          </a:schemeClr>
                        </a:solidFill>
                      </a:endParaRPr>
                    </a:p>
                  </a:txBody>
                  <a:tcPr>
                    <a:noFill/>
                  </a:tcPr>
                </a:tc>
              </a:tr>
              <a:tr h="635000">
                <a:tc>
                  <a:txBody>
                    <a:bodyPr/>
                    <a:lstStyle/>
                    <a:p>
                      <a:r>
                        <a:rPr lang="en-US" dirty="0" smtClean="0">
                          <a:ln>
                            <a:noFill/>
                          </a:ln>
                          <a:solidFill>
                            <a:schemeClr val="bg2">
                              <a:lumMod val="40000"/>
                              <a:lumOff val="60000"/>
                            </a:schemeClr>
                          </a:solidFill>
                        </a:rPr>
                        <a:t>Rural Residential </a:t>
                      </a:r>
                      <a:endParaRPr lang="en-US" dirty="0">
                        <a:ln>
                          <a:noFill/>
                        </a:ln>
                        <a:solidFill>
                          <a:schemeClr val="bg2">
                            <a:lumMod val="40000"/>
                            <a:lumOff val="60000"/>
                          </a:schemeClr>
                        </a:solidFill>
                      </a:endParaRPr>
                    </a:p>
                  </a:txBody>
                  <a:tcPr>
                    <a:noFill/>
                  </a:tcPr>
                </a:tc>
                <a:tc>
                  <a:txBody>
                    <a:bodyPr/>
                    <a:lstStyle/>
                    <a:p>
                      <a:r>
                        <a:rPr lang="en-US" dirty="0" smtClean="0">
                          <a:ln>
                            <a:noFill/>
                          </a:ln>
                          <a:solidFill>
                            <a:schemeClr val="bg2">
                              <a:lumMod val="40000"/>
                              <a:lumOff val="60000"/>
                            </a:schemeClr>
                          </a:solidFill>
                        </a:rPr>
                        <a:t>100 feet</a:t>
                      </a:r>
                      <a:endParaRPr lang="en-US" dirty="0">
                        <a:ln>
                          <a:noFill/>
                        </a:ln>
                        <a:solidFill>
                          <a:schemeClr val="bg2">
                            <a:lumMod val="40000"/>
                            <a:lumOff val="60000"/>
                          </a:schemeClr>
                        </a:solidFill>
                      </a:endParaRPr>
                    </a:p>
                  </a:txBody>
                  <a:tcPr>
                    <a:noFill/>
                  </a:tcPr>
                </a:tc>
              </a:tr>
              <a:tr h="635000">
                <a:tc>
                  <a:txBody>
                    <a:bodyPr/>
                    <a:lstStyle/>
                    <a:p>
                      <a:r>
                        <a:rPr lang="en-US" dirty="0" smtClean="0">
                          <a:ln>
                            <a:noFill/>
                          </a:ln>
                          <a:solidFill>
                            <a:schemeClr val="bg2">
                              <a:lumMod val="40000"/>
                              <a:lumOff val="60000"/>
                            </a:schemeClr>
                          </a:solidFill>
                        </a:rPr>
                        <a:t>Urban</a:t>
                      </a:r>
                      <a:endParaRPr lang="en-US" dirty="0">
                        <a:ln>
                          <a:noFill/>
                        </a:ln>
                        <a:solidFill>
                          <a:schemeClr val="bg2">
                            <a:lumMod val="40000"/>
                            <a:lumOff val="60000"/>
                          </a:schemeClr>
                        </a:solidFill>
                      </a:endParaRPr>
                    </a:p>
                  </a:txBody>
                  <a:tcPr>
                    <a:noFill/>
                  </a:tcPr>
                </a:tc>
                <a:tc>
                  <a:txBody>
                    <a:bodyPr/>
                    <a:lstStyle/>
                    <a:p>
                      <a:r>
                        <a:rPr lang="en-US" dirty="0" smtClean="0">
                          <a:ln>
                            <a:noFill/>
                          </a:ln>
                          <a:solidFill>
                            <a:schemeClr val="bg2">
                              <a:lumMod val="40000"/>
                              <a:lumOff val="60000"/>
                            </a:schemeClr>
                          </a:solidFill>
                        </a:rPr>
                        <a:t>170 feet</a:t>
                      </a:r>
                      <a:endParaRPr lang="en-US" dirty="0">
                        <a:ln>
                          <a:noFill/>
                        </a:ln>
                        <a:solidFill>
                          <a:schemeClr val="bg2">
                            <a:lumMod val="40000"/>
                            <a:lumOff val="60000"/>
                          </a:schemeClr>
                        </a:solidFill>
                      </a:endParaRPr>
                    </a:p>
                  </a:txBody>
                  <a:tcP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Lakes and reservoirs greater than 20 acres</a:t>
            </a:r>
            <a:endParaRPr lang="en-US" dirty="0"/>
          </a:p>
        </p:txBody>
      </p:sp>
      <p:pic>
        <p:nvPicPr>
          <p:cNvPr id="4" name="Picture 6"/>
          <p:cNvPicPr>
            <a:picLocks noGrp="1" noChangeAspect="1" noChangeArrowheads="1"/>
          </p:cNvPicPr>
          <p:nvPr>
            <p:ph sz="quarter" idx="4294967295"/>
          </p:nvPr>
        </p:nvPicPr>
        <p:blipFill>
          <a:blip r:embed="rId2" cstate="print"/>
          <a:srcRect/>
          <a:stretch>
            <a:fillRect/>
          </a:stretch>
        </p:blipFill>
        <p:spPr bwMode="auto">
          <a:xfrm>
            <a:off x="0" y="228600"/>
            <a:ext cx="8077200" cy="5638800"/>
          </a:xfrm>
          <a:prstGeom prst="rect">
            <a:avLst/>
          </a:prstGeom>
          <a:noFill/>
          <a:ln w="28575">
            <a:solidFill>
              <a:srgbClr val="000000"/>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686800" cy="5257800"/>
          </a:xfrm>
        </p:spPr>
        <p:txBody>
          <a:bodyPr/>
          <a:lstStyle/>
          <a:p>
            <a:pPr algn="ctr"/>
            <a:r>
              <a:rPr lang="en-US" dirty="0" smtClean="0"/>
              <a:t>Streams that are shorelines </a:t>
            </a:r>
            <a:br>
              <a:rPr lang="en-US" dirty="0" smtClean="0"/>
            </a:br>
            <a:r>
              <a:rPr lang="en-US" dirty="0" smtClean="0"/>
              <a:t> </a:t>
            </a:r>
            <a:r>
              <a:rPr lang="en-US" sz="4000" dirty="0" smtClean="0"/>
              <a:t>200 foot riparian buffer</a:t>
            </a:r>
            <a:endParaRPr lang="en-US" sz="4000" dirty="0"/>
          </a:p>
        </p:txBody>
      </p:sp>
      <p:sp>
        <p:nvSpPr>
          <p:cNvPr id="3" name="Subtitle 2"/>
          <p:cNvSpPr>
            <a:spLocks noGrp="1"/>
          </p:cNvSpPr>
          <p:nvPr>
            <p:ph type="subTitle" idx="1"/>
          </p:nvPr>
        </p:nvSpPr>
        <p:spPr/>
        <p:txBody>
          <a:bodyPr/>
          <a:lstStyle/>
          <a:p>
            <a:r>
              <a:rPr lang="en-US" dirty="0" smtClean="0"/>
              <a:t>Shoreline Streams and Existing CAO Buffers</a:t>
            </a:r>
            <a:endParaRPr lang="en-US" dirty="0"/>
          </a:p>
        </p:txBody>
      </p:sp>
      <p:pic>
        <p:nvPicPr>
          <p:cNvPr id="4" name="Picture 3"/>
          <p:cNvPicPr/>
          <p:nvPr/>
        </p:nvPicPr>
        <p:blipFill>
          <a:blip r:embed="rId2" cstate="print">
            <a:duotone>
              <a:prstClr val="black"/>
              <a:schemeClr val="accent1">
                <a:tint val="45000"/>
                <a:satMod val="400000"/>
              </a:schemeClr>
            </a:duotone>
            <a:lum bright="-1000" contrast="-25000"/>
          </a:blip>
          <a:srcRect/>
          <a:stretch>
            <a:fillRect/>
          </a:stretch>
        </p:blipFill>
        <p:spPr bwMode="auto">
          <a:xfrm>
            <a:off x="762000" y="533400"/>
            <a:ext cx="7543800" cy="342899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343400" y="685800"/>
            <a:ext cx="4495800" cy="3048000"/>
          </a:xfrm>
        </p:spPr>
        <p:txBody>
          <a:bodyPr/>
          <a:lstStyle/>
          <a:p>
            <a:r>
              <a:rPr lang="en-US" dirty="0" smtClean="0"/>
              <a:t>Shoreline and critical areas</a:t>
            </a:r>
            <a:br>
              <a:rPr lang="en-US" dirty="0" smtClean="0"/>
            </a:br>
            <a:r>
              <a:rPr lang="en-US" cap="none" dirty="0" smtClean="0"/>
              <a:t>Protected Critical Area (</a:t>
            </a:r>
            <a:r>
              <a:rPr lang="en-US" cap="none" dirty="0" err="1" smtClean="0"/>
              <a:t>PCA</a:t>
            </a:r>
            <a:r>
              <a:rPr lang="en-US" cap="none" dirty="0" smtClean="0"/>
              <a:t>) Plan</a:t>
            </a:r>
            <a:endParaRPr lang="en-US" dirty="0"/>
          </a:p>
        </p:txBody>
      </p:sp>
      <p:sp>
        <p:nvSpPr>
          <p:cNvPr id="8" name="Subtitle 7"/>
          <p:cNvSpPr>
            <a:spLocks noGrp="1"/>
          </p:cNvSpPr>
          <p:nvPr>
            <p:ph type="subTitle" idx="1"/>
          </p:nvPr>
        </p:nvSpPr>
        <p:spPr/>
        <p:txBody>
          <a:bodyPr/>
          <a:lstStyle/>
          <a:p>
            <a:r>
              <a:rPr lang="en-US" dirty="0" smtClean="0"/>
              <a:t>Example Protected Critical Area Site Plan</a:t>
            </a:r>
            <a:endParaRPr lang="en-US" dirty="0"/>
          </a:p>
        </p:txBody>
      </p:sp>
      <p:pic>
        <p:nvPicPr>
          <p:cNvPr id="9" name="Picture 8" descr="PPTC71.png"/>
          <p:cNvPicPr>
            <a:picLocks noChangeAspect="1"/>
          </p:cNvPicPr>
          <p:nvPr/>
        </p:nvPicPr>
        <p:blipFill>
          <a:blip r:embed="rId2" cstate="print"/>
          <a:stretch>
            <a:fillRect/>
          </a:stretch>
        </p:blipFill>
        <p:spPr>
          <a:xfrm>
            <a:off x="381000" y="152400"/>
            <a:ext cx="3733800" cy="5715000"/>
          </a:xfrm>
          <a:prstGeom prst="rect">
            <a:avLst/>
          </a:prstGeom>
          <a:solidFill>
            <a:srgbClr val="FFFF00"/>
          </a:solid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762000"/>
            <a:ext cx="8534400" cy="4724400"/>
          </a:xfrm>
        </p:spPr>
        <p:txBody>
          <a:bodyPr>
            <a:noAutofit/>
          </a:bodyPr>
          <a:lstStyle/>
          <a:p>
            <a:r>
              <a:rPr lang="en-US" sz="4800" dirty="0" smtClean="0"/>
              <a:t>Shoreline master program update</a:t>
            </a:r>
            <a:br>
              <a:rPr lang="en-US" sz="4800" dirty="0" smtClean="0"/>
            </a:br>
            <a:r>
              <a:rPr lang="en-US" sz="4800" cap="none" dirty="0" smtClean="0"/>
              <a:t/>
            </a:r>
            <a:br>
              <a:rPr lang="en-US" sz="4800" cap="none" dirty="0" smtClean="0"/>
            </a:br>
            <a:r>
              <a:rPr lang="en-US" sz="4800" cap="none" dirty="0" smtClean="0"/>
              <a:t>  Going on now</a:t>
            </a:r>
            <a:br>
              <a:rPr lang="en-US" sz="4800" cap="none" dirty="0" smtClean="0"/>
            </a:br>
            <a:r>
              <a:rPr lang="en-US" sz="4800" cap="none" dirty="0" smtClean="0"/>
              <a:t>  Regulations may be changing</a:t>
            </a:r>
            <a:br>
              <a:rPr lang="en-US" sz="4800" cap="none" dirty="0" smtClean="0"/>
            </a:br>
            <a:r>
              <a:rPr lang="en-US" sz="4800" cap="none" dirty="0" smtClean="0"/>
              <a:t>  Information is available at</a:t>
            </a:r>
            <a:br>
              <a:rPr lang="en-US" sz="4800" cap="none" dirty="0" smtClean="0"/>
            </a:br>
            <a:r>
              <a:rPr lang="en-US" sz="4800" cap="none" dirty="0" smtClean="0"/>
              <a:t>  </a:t>
            </a:r>
            <a:r>
              <a:rPr lang="en-US" sz="4800" cap="none" dirty="0" smtClean="0">
                <a:solidFill>
                  <a:schemeClr val="accent2"/>
                </a:solidFill>
                <a:hlinkClick r:id="rId2"/>
              </a:rPr>
              <a:t>www.skagitcounty.net/SMP</a:t>
            </a:r>
            <a:r>
              <a:rPr lang="en-US" sz="4800" cap="none" dirty="0" smtClean="0">
                <a:solidFill>
                  <a:schemeClr val="accent2"/>
                </a:solidFill>
              </a:rPr>
              <a:t> </a:t>
            </a:r>
            <a:endParaRPr lang="en-US" sz="4800" dirty="0">
              <a:solidFill>
                <a:schemeClr val="accent2"/>
              </a:solidFill>
            </a:endParaRPr>
          </a:p>
        </p:txBody>
      </p:sp>
      <p:sp>
        <p:nvSpPr>
          <p:cNvPr id="5" name="Subtitle 4"/>
          <p:cNvSpPr>
            <a:spLocks noGrp="1"/>
          </p:cNvSpPr>
          <p:nvPr>
            <p:ph type="subTitle" idx="1"/>
          </p:nvPr>
        </p:nvSpPr>
        <p:spPr/>
        <p:txBody>
          <a:bodyPr/>
          <a:lstStyle/>
          <a:p>
            <a:r>
              <a:rPr lang="en-US" dirty="0" smtClean="0"/>
              <a:t>Skagit County Shoreline Master Program Update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52400"/>
            <a:ext cx="8305800" cy="5715000"/>
          </a:xfrm>
        </p:spPr>
        <p:txBody>
          <a:bodyPr>
            <a:normAutofit fontScale="90000"/>
          </a:bodyPr>
          <a:lstStyle/>
          <a:p>
            <a:r>
              <a:rPr lang="en-US" dirty="0" smtClean="0"/>
              <a:t/>
            </a:r>
            <a:br>
              <a:rPr lang="en-US" dirty="0" smtClean="0"/>
            </a:br>
            <a:r>
              <a:rPr lang="en-US" dirty="0" smtClean="0"/>
              <a:t/>
            </a:r>
            <a:br>
              <a:rPr lang="en-US" dirty="0" smtClean="0"/>
            </a:br>
            <a:r>
              <a:rPr lang="en-US" dirty="0" smtClean="0"/>
              <a:t> </a:t>
            </a:r>
            <a:br>
              <a:rPr lang="en-US" dirty="0" smtClean="0"/>
            </a:br>
            <a:r>
              <a:rPr lang="en-US" dirty="0" smtClean="0"/>
              <a:t>Element of the comprehensive plan </a:t>
            </a:r>
            <a:br>
              <a:rPr lang="en-US" dirty="0" smtClean="0"/>
            </a:br>
            <a:r>
              <a:rPr lang="en-US" dirty="0" smtClean="0"/>
              <a:t/>
            </a:r>
            <a:br>
              <a:rPr lang="en-US" dirty="0" smtClean="0"/>
            </a:br>
            <a:r>
              <a:rPr lang="en-US" dirty="0" smtClean="0"/>
              <a:t>development regulations</a:t>
            </a:r>
            <a:br>
              <a:rPr lang="en-US" dirty="0" smtClean="0"/>
            </a:br>
            <a:r>
              <a:rPr lang="en-US" dirty="0" smtClean="0"/>
              <a:t/>
            </a:r>
            <a:br>
              <a:rPr lang="en-US" dirty="0" smtClean="0"/>
            </a:br>
            <a:r>
              <a:rPr lang="en-US" dirty="0" smtClean="0"/>
              <a:t>environment designation maps</a:t>
            </a:r>
            <a:br>
              <a:rPr lang="en-US" dirty="0" smtClean="0"/>
            </a:br>
            <a:r>
              <a:rPr lang="en-US" dirty="0" smtClean="0"/>
              <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p:txBody>
          <a:bodyPr/>
          <a:lstStyle/>
          <a:p>
            <a:r>
              <a:rPr lang="en-US" dirty="0" smtClean="0"/>
              <a:t>Content of the Master Program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Plan Element </a:t>
            </a:r>
            <a:endParaRPr lang="en-US" dirty="0"/>
          </a:p>
        </p:txBody>
      </p:sp>
      <p:sp>
        <p:nvSpPr>
          <p:cNvPr id="3" name="Content Placeholder 2"/>
          <p:cNvSpPr>
            <a:spLocks noGrp="1"/>
          </p:cNvSpPr>
          <p:nvPr>
            <p:ph sz="quarter" idx="1"/>
          </p:nvPr>
        </p:nvSpPr>
        <p:spPr>
          <a:xfrm>
            <a:off x="228600" y="1828799"/>
            <a:ext cx="4267200" cy="4800601"/>
          </a:xfrm>
        </p:spPr>
        <p:txBody>
          <a:bodyPr>
            <a:noAutofit/>
          </a:bodyPr>
          <a:lstStyle/>
          <a:p>
            <a:pPr>
              <a:buFont typeface="Wingdings" pitchFamily="2" charset="2"/>
              <a:buChar char="v"/>
            </a:pPr>
            <a:r>
              <a:rPr lang="en-US" sz="3600" dirty="0" smtClean="0">
                <a:solidFill>
                  <a:schemeClr val="tx2"/>
                </a:solidFill>
              </a:rPr>
              <a:t> Shoreline Uses and Modifications</a:t>
            </a:r>
          </a:p>
          <a:p>
            <a:pPr>
              <a:buFont typeface="Wingdings" pitchFamily="2" charset="2"/>
              <a:buChar char="v"/>
            </a:pPr>
            <a:r>
              <a:rPr lang="en-US" sz="3600" dirty="0" smtClean="0">
                <a:solidFill>
                  <a:schemeClr val="tx2"/>
                </a:solidFill>
              </a:rPr>
              <a:t>Economic Development</a:t>
            </a:r>
          </a:p>
          <a:p>
            <a:pPr>
              <a:buFont typeface="Wingdings" pitchFamily="2" charset="2"/>
              <a:buChar char="v"/>
            </a:pPr>
            <a:r>
              <a:rPr lang="en-US" sz="3600" dirty="0" smtClean="0">
                <a:solidFill>
                  <a:schemeClr val="tx2"/>
                </a:solidFill>
              </a:rPr>
              <a:t>Public Access</a:t>
            </a:r>
          </a:p>
          <a:p>
            <a:pPr>
              <a:buFont typeface="Wingdings" pitchFamily="2" charset="2"/>
              <a:buChar char="v"/>
            </a:pPr>
            <a:r>
              <a:rPr lang="en-US" sz="3600" dirty="0" smtClean="0">
                <a:solidFill>
                  <a:schemeClr val="tx2"/>
                </a:solidFill>
              </a:rPr>
              <a:t>Recreation</a:t>
            </a:r>
          </a:p>
          <a:p>
            <a:pPr>
              <a:buFont typeface="Wingdings" pitchFamily="2" charset="2"/>
              <a:buChar char="v"/>
            </a:pPr>
            <a:r>
              <a:rPr lang="en-US" sz="3600" dirty="0" smtClean="0">
                <a:solidFill>
                  <a:schemeClr val="tx2"/>
                </a:solidFill>
              </a:rPr>
              <a:t>Circulation</a:t>
            </a:r>
          </a:p>
          <a:p>
            <a:pPr>
              <a:buFont typeface="Wingdings" pitchFamily="2" charset="2"/>
              <a:buChar char="v"/>
            </a:pPr>
            <a:r>
              <a:rPr lang="en-US" sz="3600" dirty="0" smtClean="0">
                <a:solidFill>
                  <a:schemeClr val="tx2"/>
                </a:solidFill>
              </a:rPr>
              <a:t>Conservation</a:t>
            </a:r>
            <a:endParaRPr lang="en-US" sz="3600" dirty="0">
              <a:solidFill>
                <a:schemeClr val="tx2"/>
              </a:solidFill>
            </a:endParaRPr>
          </a:p>
        </p:txBody>
      </p:sp>
      <p:sp>
        <p:nvSpPr>
          <p:cNvPr id="4" name="Content Placeholder 3"/>
          <p:cNvSpPr>
            <a:spLocks noGrp="1"/>
          </p:cNvSpPr>
          <p:nvPr>
            <p:ph sz="quarter" idx="2"/>
          </p:nvPr>
        </p:nvSpPr>
        <p:spPr>
          <a:xfrm>
            <a:off x="4495800" y="1828799"/>
            <a:ext cx="4495799" cy="4876801"/>
          </a:xfrm>
        </p:spPr>
        <p:txBody>
          <a:bodyPr>
            <a:noAutofit/>
          </a:bodyPr>
          <a:lstStyle/>
          <a:p>
            <a:pPr>
              <a:buFont typeface="Wingdings" pitchFamily="2" charset="2"/>
              <a:buChar char="v"/>
            </a:pPr>
            <a:r>
              <a:rPr lang="en-US" sz="3600" dirty="0" smtClean="0">
                <a:solidFill>
                  <a:schemeClr val="tx2"/>
                </a:solidFill>
              </a:rPr>
              <a:t>Historic/Cultural/</a:t>
            </a:r>
          </a:p>
          <a:p>
            <a:pPr>
              <a:buNone/>
            </a:pPr>
            <a:r>
              <a:rPr lang="en-US" sz="3600" dirty="0" smtClean="0">
                <a:solidFill>
                  <a:schemeClr val="tx2"/>
                </a:solidFill>
              </a:rPr>
              <a:t>   Scientific/Educational</a:t>
            </a:r>
          </a:p>
          <a:p>
            <a:pPr>
              <a:buFont typeface="Wingdings" pitchFamily="2" charset="2"/>
              <a:buChar char="v"/>
            </a:pPr>
            <a:r>
              <a:rPr lang="en-US" sz="3600" dirty="0" smtClean="0">
                <a:solidFill>
                  <a:schemeClr val="tx2"/>
                </a:solidFill>
              </a:rPr>
              <a:t>Flood Hazard Management</a:t>
            </a:r>
          </a:p>
          <a:p>
            <a:pPr>
              <a:buFont typeface="Wingdings" pitchFamily="2" charset="2"/>
              <a:buChar char="v"/>
            </a:pPr>
            <a:r>
              <a:rPr lang="en-US" sz="3600" dirty="0" smtClean="0">
                <a:solidFill>
                  <a:schemeClr val="tx2"/>
                </a:solidFill>
              </a:rPr>
              <a:t>Restoration</a:t>
            </a:r>
          </a:p>
          <a:p>
            <a:pPr>
              <a:buFont typeface="Wingdings" pitchFamily="2" charset="2"/>
              <a:buChar char="v"/>
            </a:pPr>
            <a:r>
              <a:rPr lang="en-US" sz="3600" dirty="0" smtClean="0">
                <a:solidFill>
                  <a:schemeClr val="tx2"/>
                </a:solidFill>
              </a:rPr>
              <a:t>Shoreline Process and </a:t>
            </a:r>
          </a:p>
          <a:p>
            <a:pPr>
              <a:buFont typeface="Wingdings" pitchFamily="2" charset="2"/>
              <a:buChar char="v"/>
            </a:pPr>
            <a:r>
              <a:rPr lang="en-US" sz="3600" dirty="0" smtClean="0">
                <a:solidFill>
                  <a:schemeClr val="tx2"/>
                </a:solidFill>
              </a:rPr>
              <a:t>Administration</a:t>
            </a:r>
            <a:endParaRPr lang="en-US" sz="3600" dirty="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Regulations</a:t>
            </a:r>
            <a:endParaRPr lang="en-US" dirty="0"/>
          </a:p>
        </p:txBody>
      </p:sp>
      <p:sp>
        <p:nvSpPr>
          <p:cNvPr id="3" name="Content Placeholder 2"/>
          <p:cNvSpPr>
            <a:spLocks noGrp="1"/>
          </p:cNvSpPr>
          <p:nvPr>
            <p:ph sz="quarter" idx="1"/>
          </p:nvPr>
        </p:nvSpPr>
        <p:spPr>
          <a:xfrm>
            <a:off x="228600" y="1589566"/>
            <a:ext cx="4267200" cy="5116033"/>
          </a:xfrm>
        </p:spPr>
        <p:txBody>
          <a:bodyPr>
            <a:noAutofit/>
          </a:bodyPr>
          <a:lstStyle/>
          <a:p>
            <a:pPr>
              <a:buFont typeface="Wingdings" pitchFamily="2" charset="2"/>
              <a:buChar char="v"/>
            </a:pPr>
            <a:r>
              <a:rPr lang="en-US" sz="3200" dirty="0" smtClean="0"/>
              <a:t>Authority and Purpose</a:t>
            </a:r>
          </a:p>
          <a:p>
            <a:pPr>
              <a:buFont typeface="Wingdings" pitchFamily="2" charset="2"/>
              <a:buChar char="v"/>
            </a:pPr>
            <a:endParaRPr lang="en-US" sz="3200" dirty="0" smtClean="0"/>
          </a:p>
          <a:p>
            <a:pPr>
              <a:buFont typeface="Wingdings" pitchFamily="2" charset="2"/>
              <a:buChar char="v"/>
            </a:pPr>
            <a:r>
              <a:rPr lang="en-US" sz="3200" dirty="0" smtClean="0"/>
              <a:t>Shoreline Environment Designations</a:t>
            </a:r>
          </a:p>
          <a:p>
            <a:pPr>
              <a:buFont typeface="Wingdings" pitchFamily="2" charset="2"/>
              <a:buChar char="v"/>
            </a:pPr>
            <a:endParaRPr lang="en-US" sz="3200" dirty="0" smtClean="0"/>
          </a:p>
          <a:p>
            <a:pPr>
              <a:buFont typeface="Wingdings" pitchFamily="2" charset="2"/>
              <a:buChar char="v"/>
            </a:pPr>
            <a:r>
              <a:rPr lang="en-US" sz="3200" dirty="0" smtClean="0"/>
              <a:t>General Regulations</a:t>
            </a:r>
          </a:p>
          <a:p>
            <a:pPr>
              <a:buNone/>
            </a:pPr>
            <a:endParaRPr lang="en-US" sz="3200" dirty="0" smtClean="0"/>
          </a:p>
          <a:p>
            <a:pPr>
              <a:buFont typeface="Wingdings" pitchFamily="2" charset="2"/>
              <a:buChar char="v"/>
            </a:pPr>
            <a:r>
              <a:rPr lang="en-US" sz="3200" dirty="0" smtClean="0"/>
              <a:t>Administrative Provisions</a:t>
            </a:r>
          </a:p>
          <a:p>
            <a:pPr>
              <a:buNone/>
            </a:pPr>
            <a:endParaRPr lang="en-US" sz="3200" dirty="0"/>
          </a:p>
        </p:txBody>
      </p:sp>
      <p:sp>
        <p:nvSpPr>
          <p:cNvPr id="4" name="Content Placeholder 3"/>
          <p:cNvSpPr>
            <a:spLocks noGrp="1"/>
          </p:cNvSpPr>
          <p:nvPr>
            <p:ph sz="quarter" idx="2"/>
          </p:nvPr>
        </p:nvSpPr>
        <p:spPr>
          <a:xfrm>
            <a:off x="4572000" y="1589566"/>
            <a:ext cx="4159101" cy="5039833"/>
          </a:xfrm>
        </p:spPr>
        <p:txBody>
          <a:bodyPr>
            <a:normAutofit/>
          </a:bodyPr>
          <a:lstStyle/>
          <a:p>
            <a:pPr>
              <a:buFont typeface="Wingdings" pitchFamily="2" charset="2"/>
              <a:buChar char="v"/>
            </a:pPr>
            <a:r>
              <a:rPr lang="en-US" sz="3200" dirty="0" smtClean="0"/>
              <a:t>Shoreline Use and Modifications</a:t>
            </a:r>
          </a:p>
          <a:p>
            <a:pPr>
              <a:buNone/>
            </a:pPr>
            <a:endParaRPr lang="en-US" sz="3200" dirty="0" smtClean="0"/>
          </a:p>
          <a:p>
            <a:pPr>
              <a:buFont typeface="Wingdings" pitchFamily="2" charset="2"/>
              <a:buChar char="v"/>
            </a:pPr>
            <a:r>
              <a:rPr lang="en-US" sz="3200" dirty="0" smtClean="0"/>
              <a:t>Critical Areas</a:t>
            </a:r>
          </a:p>
          <a:p>
            <a:pPr>
              <a:buFont typeface="Wingdings" pitchFamily="2" charset="2"/>
              <a:buChar char="v"/>
            </a:pPr>
            <a:endParaRPr lang="en-US" sz="3200" dirty="0" smtClean="0"/>
          </a:p>
          <a:p>
            <a:pPr>
              <a:buFont typeface="Wingdings" pitchFamily="2" charset="2"/>
              <a:buChar char="v"/>
            </a:pPr>
            <a:r>
              <a:rPr lang="en-US" sz="3200" dirty="0" smtClean="0"/>
              <a:t>Legal Pre-existing Uses and Structures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5257800"/>
            <a:ext cx="7848600" cy="609600"/>
          </a:xfrm>
        </p:spPr>
        <p:txBody>
          <a:bodyPr>
            <a:normAutofit fontScale="90000"/>
          </a:bodyPr>
          <a:lstStyle/>
          <a:p>
            <a:r>
              <a:rPr lang="en-US" dirty="0" smtClean="0"/>
              <a:t>        PUBLIC    PARTICIPATION</a:t>
            </a:r>
            <a:endParaRPr lang="en-US" dirty="0"/>
          </a:p>
        </p:txBody>
      </p:sp>
      <p:sp>
        <p:nvSpPr>
          <p:cNvPr id="5" name="Subtitle 4"/>
          <p:cNvSpPr>
            <a:spLocks noGrp="1"/>
          </p:cNvSpPr>
          <p:nvPr>
            <p:ph type="subTitle" idx="1"/>
          </p:nvPr>
        </p:nvSpPr>
        <p:spPr/>
        <p:txBody>
          <a:bodyPr/>
          <a:lstStyle/>
          <a:p>
            <a:r>
              <a:rPr lang="en-US" dirty="0" smtClean="0"/>
              <a:t>SMP Update Process  </a:t>
            </a:r>
            <a:endParaRPr lang="en-US" dirty="0"/>
          </a:p>
        </p:txBody>
      </p:sp>
      <p:graphicFrame>
        <p:nvGraphicFramePr>
          <p:cNvPr id="6" name="Diagram 5"/>
          <p:cNvGraphicFramePr/>
          <p:nvPr/>
        </p:nvGraphicFramePr>
        <p:xfrm>
          <a:off x="304800" y="838200"/>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p:cNvSpPr/>
          <p:nvPr/>
        </p:nvSpPr>
        <p:spPr>
          <a:xfrm>
            <a:off x="800100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0960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SMP Update Process</a:t>
            </a:r>
            <a:endParaRPr lang="en-US" dirty="0"/>
          </a:p>
        </p:txBody>
      </p:sp>
      <p:graphicFrame>
        <p:nvGraphicFramePr>
          <p:cNvPr id="4" name="Diagram 3"/>
          <p:cNvGraphicFramePr/>
          <p:nvPr/>
        </p:nvGraphicFramePr>
        <p:xfrm>
          <a:off x="304800" y="533400"/>
          <a:ext cx="8153400"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676400" y="4267200"/>
            <a:ext cx="4267200" cy="1569660"/>
          </a:xfrm>
          <a:prstGeom prst="rect">
            <a:avLst/>
          </a:prstGeom>
          <a:noFill/>
        </p:spPr>
        <p:txBody>
          <a:bodyPr wrap="square" rtlCol="0">
            <a:spAutoFit/>
          </a:bodyPr>
          <a:lstStyle/>
          <a:p>
            <a:pPr algn="ctr"/>
            <a:r>
              <a:rPr lang="en-US" sz="2400" dirty="0" smtClean="0"/>
              <a:t>Ongoing Public Participation </a:t>
            </a:r>
          </a:p>
          <a:p>
            <a:endParaRPr lang="en-US" sz="2400" dirty="0" smtClean="0"/>
          </a:p>
          <a:p>
            <a:pPr algn="ctr"/>
            <a:r>
              <a:rPr lang="en-US" sz="2400" dirty="0" smtClean="0"/>
              <a:t>          Ecology Review and Adoption</a:t>
            </a:r>
            <a:endParaRPr lang="en-US" sz="2400" dirty="0"/>
          </a:p>
        </p:txBody>
      </p:sp>
      <p:sp>
        <p:nvSpPr>
          <p:cNvPr id="9" name="Right Arrow 8"/>
          <p:cNvSpPr/>
          <p:nvPr/>
        </p:nvSpPr>
        <p:spPr>
          <a:xfrm>
            <a:off x="381000" y="5105400"/>
            <a:ext cx="978408" cy="637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477000" y="5029200"/>
            <a:ext cx="2057400"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81000"/>
            <a:ext cx="8610600" cy="5486400"/>
          </a:xfrm>
        </p:spPr>
        <p:txBody>
          <a:bodyPr>
            <a:normAutofit/>
          </a:bodyPr>
          <a:lstStyle/>
          <a:p>
            <a:r>
              <a:rPr lang="en-US" b="1" dirty="0" smtClean="0"/>
              <a:t>Advisory Committee meetings</a:t>
            </a:r>
            <a:br>
              <a:rPr lang="en-US" b="1" dirty="0" smtClean="0"/>
            </a:br>
            <a:r>
              <a:rPr lang="en-US" sz="3600" dirty="0" smtClean="0">
                <a:latin typeface="+mn-lt"/>
              </a:rPr>
              <a:t> June 14  and  </a:t>
            </a:r>
            <a:r>
              <a:rPr lang="en-US" sz="3600" dirty="0" err="1" smtClean="0">
                <a:latin typeface="+mn-lt"/>
              </a:rPr>
              <a:t>july</a:t>
            </a:r>
            <a:r>
              <a:rPr lang="en-US" sz="3600" dirty="0" smtClean="0">
                <a:latin typeface="+mn-lt"/>
              </a:rPr>
              <a:t> 12</a:t>
            </a:r>
            <a:br>
              <a:rPr lang="en-US" sz="3600" dirty="0" smtClean="0">
                <a:latin typeface="+mn-lt"/>
              </a:rPr>
            </a:br>
            <a:r>
              <a:rPr lang="en-US" sz="3600" dirty="0" smtClean="0">
                <a:latin typeface="+mn-lt"/>
              </a:rPr>
              <a:t/>
            </a:r>
            <a:br>
              <a:rPr lang="en-US" sz="3600" dirty="0" smtClean="0">
                <a:latin typeface="+mn-lt"/>
              </a:rPr>
            </a:br>
            <a:r>
              <a:rPr lang="en-US" b="1" dirty="0" smtClean="0">
                <a:latin typeface="+mn-lt"/>
              </a:rPr>
              <a:t>planning commission</a:t>
            </a:r>
            <a:br>
              <a:rPr lang="en-US" b="1" dirty="0" smtClean="0">
                <a:latin typeface="+mn-lt"/>
              </a:rPr>
            </a:br>
            <a:r>
              <a:rPr lang="en-US" sz="3600" dirty="0" smtClean="0">
                <a:latin typeface="+mn-lt"/>
              </a:rPr>
              <a:t>joint meeting with SAC              may 22</a:t>
            </a:r>
            <a:br>
              <a:rPr lang="en-US" sz="3600" dirty="0" smtClean="0">
                <a:latin typeface="+mn-lt"/>
              </a:rPr>
            </a:br>
            <a:r>
              <a:rPr lang="en-US" sz="3600" dirty="0" smtClean="0">
                <a:latin typeface="+mn-lt"/>
              </a:rPr>
              <a:t>work sessions                       June 5, 19 </a:t>
            </a:r>
            <a:br>
              <a:rPr lang="en-US" sz="3600" dirty="0" smtClean="0">
                <a:latin typeface="+mn-lt"/>
              </a:rPr>
            </a:br>
            <a:r>
              <a:rPr lang="en-US" sz="3600" dirty="0" smtClean="0">
                <a:latin typeface="+mn-lt"/>
              </a:rPr>
              <a:t>                                         and july10, 24</a:t>
            </a:r>
            <a:br>
              <a:rPr lang="en-US" sz="3600" dirty="0" smtClean="0">
                <a:latin typeface="+mn-lt"/>
              </a:rPr>
            </a:br>
            <a:endParaRPr lang="en-US" dirty="0">
              <a:latin typeface="+mn-lt"/>
            </a:endParaRPr>
          </a:p>
        </p:txBody>
      </p:sp>
      <p:sp>
        <p:nvSpPr>
          <p:cNvPr id="5" name="Subtitle 4"/>
          <p:cNvSpPr>
            <a:spLocks noGrp="1"/>
          </p:cNvSpPr>
          <p:nvPr>
            <p:ph type="subTitle" idx="1"/>
          </p:nvPr>
        </p:nvSpPr>
        <p:spPr/>
        <p:txBody>
          <a:bodyPr/>
          <a:lstStyle/>
          <a:p>
            <a:r>
              <a:rPr lang="en-US" dirty="0" smtClean="0"/>
              <a:t>Upcoming Schedule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52400"/>
            <a:ext cx="8610600" cy="5715000"/>
          </a:xfrm>
        </p:spPr>
        <p:txBody>
          <a:bodyPr>
            <a:noAutofit/>
          </a:bodyPr>
          <a:lstStyle/>
          <a:p>
            <a:r>
              <a:rPr lang="en-US" b="1" dirty="0" smtClean="0"/>
              <a:t>Preliminary draft to ecology</a:t>
            </a:r>
            <a:br>
              <a:rPr lang="en-US" b="1" dirty="0" smtClean="0"/>
            </a:br>
            <a:r>
              <a:rPr lang="en-US" sz="3600" dirty="0" err="1" smtClean="0"/>
              <a:t>july</a:t>
            </a:r>
            <a:r>
              <a:rPr lang="en-US" sz="3600" dirty="0" smtClean="0"/>
              <a:t> 31</a:t>
            </a:r>
            <a:br>
              <a:rPr lang="en-US" sz="3600" dirty="0" smtClean="0"/>
            </a:br>
            <a:r>
              <a:rPr lang="en-US" sz="3600" dirty="0" smtClean="0"/>
              <a:t/>
            </a:r>
            <a:br>
              <a:rPr lang="en-US" sz="3600" dirty="0" smtClean="0"/>
            </a:br>
            <a:r>
              <a:rPr lang="en-US" b="1" dirty="0" smtClean="0"/>
              <a:t>planning commission</a:t>
            </a:r>
            <a:br>
              <a:rPr lang="en-US" b="1" dirty="0" smtClean="0"/>
            </a:br>
            <a:r>
              <a:rPr lang="en-US" sz="3600" dirty="0" smtClean="0"/>
              <a:t>work sessions to review comments and make revisions – Sept, </a:t>
            </a:r>
            <a:r>
              <a:rPr lang="en-US" sz="3600" dirty="0" err="1" smtClean="0"/>
              <a:t>oct</a:t>
            </a:r>
            <a:r>
              <a:rPr lang="en-US" sz="3600" dirty="0" smtClean="0"/>
              <a:t>, </a:t>
            </a:r>
            <a:r>
              <a:rPr lang="en-US" sz="3600" dirty="0" err="1" smtClean="0"/>
              <a:t>nov</a:t>
            </a:r>
            <a:r>
              <a:rPr lang="en-US" sz="3600" dirty="0" smtClean="0"/>
              <a:t/>
            </a:r>
            <a:br>
              <a:rPr lang="en-US" sz="3600" dirty="0" smtClean="0"/>
            </a:br>
            <a:r>
              <a:rPr lang="en-US" sz="3600" dirty="0" smtClean="0"/>
              <a:t>hold public hearings –  </a:t>
            </a:r>
            <a:r>
              <a:rPr lang="en-US" sz="3600" dirty="0" err="1" smtClean="0"/>
              <a:t>dec</a:t>
            </a:r>
            <a:r>
              <a:rPr lang="en-US" sz="3600" dirty="0" smtClean="0"/>
              <a:t>, </a:t>
            </a:r>
            <a:r>
              <a:rPr lang="en-US" sz="3600" dirty="0" err="1" smtClean="0"/>
              <a:t>jan</a:t>
            </a:r>
            <a:r>
              <a:rPr lang="en-US" sz="3600" dirty="0" smtClean="0"/>
              <a:t> *</a:t>
            </a:r>
            <a:br>
              <a:rPr lang="en-US" sz="3600" dirty="0" smtClean="0"/>
            </a:br>
            <a:r>
              <a:rPr lang="en-US" sz="3600" dirty="0" smtClean="0"/>
              <a:t/>
            </a:r>
            <a:br>
              <a:rPr lang="en-US" sz="3600" dirty="0" smtClean="0"/>
            </a:br>
            <a:r>
              <a:rPr lang="en-US" sz="3600" b="1" dirty="0" smtClean="0"/>
              <a:t>public</a:t>
            </a:r>
            <a:r>
              <a:rPr lang="en-US" sz="3600" dirty="0" smtClean="0"/>
              <a:t>  </a:t>
            </a:r>
            <a:r>
              <a:rPr lang="en-US" sz="3600" b="1" dirty="0" smtClean="0"/>
              <a:t>open houses  in  </a:t>
            </a:r>
            <a:r>
              <a:rPr lang="en-US" sz="3600" b="1" dirty="0" err="1" smtClean="0"/>
              <a:t>october</a:t>
            </a:r>
            <a:r>
              <a:rPr lang="en-US" sz="3600" b="1" dirty="0" smtClean="0"/>
              <a:t/>
            </a:r>
            <a:br>
              <a:rPr lang="en-US" sz="3600" b="1" dirty="0" smtClean="0"/>
            </a:br>
            <a:r>
              <a:rPr lang="en-US" sz="3600" dirty="0" smtClean="0"/>
              <a:t>* </a:t>
            </a:r>
            <a:r>
              <a:rPr lang="en-US" sz="2800" cap="none" dirty="0" smtClean="0"/>
              <a:t>Dependent upon Ecology’s review schedule</a:t>
            </a:r>
            <a:endParaRPr lang="en-US" sz="2800" b="1" dirty="0"/>
          </a:p>
        </p:txBody>
      </p:sp>
      <p:sp>
        <p:nvSpPr>
          <p:cNvPr id="5" name="Subtitle 4"/>
          <p:cNvSpPr>
            <a:spLocks noGrp="1"/>
          </p:cNvSpPr>
          <p:nvPr>
            <p:ph type="subTitle" idx="1"/>
          </p:nvPr>
        </p:nvSpPr>
        <p:spPr/>
        <p:txBody>
          <a:bodyPr/>
          <a:lstStyle/>
          <a:p>
            <a:r>
              <a:rPr lang="en-US" dirty="0" smtClean="0"/>
              <a:t>Upcoming Schedule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62200" y="4038600"/>
            <a:ext cx="6477000" cy="457200"/>
          </a:xfrm>
        </p:spPr>
        <p:txBody>
          <a:bodyPr>
            <a:normAutofit fontScale="90000"/>
          </a:bodyPr>
          <a:lstStyle/>
          <a:p>
            <a:endParaRPr lang="en-US" dirty="0"/>
          </a:p>
        </p:txBody>
      </p:sp>
      <p:sp>
        <p:nvSpPr>
          <p:cNvPr id="6" name="Subtitle 5"/>
          <p:cNvSpPr>
            <a:spLocks noGrp="1"/>
          </p:cNvSpPr>
          <p:nvPr>
            <p:ph type="subTitle" idx="1"/>
          </p:nvPr>
        </p:nvSpPr>
        <p:spPr/>
        <p:txBody>
          <a:bodyPr>
            <a:normAutofit fontScale="92500"/>
          </a:bodyPr>
          <a:lstStyle/>
          <a:p>
            <a:r>
              <a:rPr lang="en-US" dirty="0" smtClean="0"/>
              <a:t>Rivers and streams with mean annual flow over 20 </a:t>
            </a:r>
            <a:r>
              <a:rPr lang="en-US" dirty="0" err="1" smtClean="0"/>
              <a:t>cfs</a:t>
            </a:r>
            <a:endParaRPr lang="en-US" dirty="0"/>
          </a:p>
        </p:txBody>
      </p:sp>
      <p:pic>
        <p:nvPicPr>
          <p:cNvPr id="4" name="Picture 4" descr="Cascade R"/>
          <p:cNvPicPr>
            <a:picLocks noGrp="1" noChangeAspect="1" noChangeArrowheads="1"/>
          </p:cNvPicPr>
          <p:nvPr>
            <p:ph sz="quarter" idx="4294967295"/>
          </p:nvPr>
        </p:nvPicPr>
        <p:blipFill>
          <a:blip r:embed="rId2" cstate="print"/>
          <a:srcRect/>
          <a:stretch>
            <a:fillRect/>
          </a:stretch>
        </p:blipFill>
        <p:spPr bwMode="auto">
          <a:xfrm>
            <a:off x="0" y="152400"/>
            <a:ext cx="8839200" cy="5638800"/>
          </a:xfrm>
          <a:prstGeom prst="rect">
            <a:avLst/>
          </a:prstGeom>
          <a:noFill/>
          <a:ln w="28575">
            <a:solidFill>
              <a:srgbClr val="000000"/>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800" cy="5715000"/>
          </a:xfrm>
        </p:spPr>
        <p:txBody>
          <a:bodyPr>
            <a:normAutofit fontScale="90000"/>
          </a:bodyPr>
          <a:lstStyle/>
          <a:p>
            <a:r>
              <a:rPr lang="en-US" sz="4000" b="1" dirty="0" smtClean="0"/>
              <a:t>submit draft </a:t>
            </a:r>
            <a:r>
              <a:rPr lang="en-US" sz="4000" b="1" dirty="0" err="1" smtClean="0"/>
              <a:t>smp</a:t>
            </a:r>
            <a:r>
              <a:rPr lang="en-US" sz="4000" b="1" dirty="0" smtClean="0"/>
              <a:t>, cumulative impacts analysis and </a:t>
            </a:r>
            <a:r>
              <a:rPr lang="en-US" b="1" dirty="0" smtClean="0"/>
              <a:t>restoration plan to </a:t>
            </a:r>
            <a:r>
              <a:rPr lang="en-US" sz="4000" b="1" dirty="0" smtClean="0"/>
              <a:t>ecology</a:t>
            </a:r>
            <a:r>
              <a:rPr lang="en-US" b="1" dirty="0" smtClean="0"/>
              <a:t/>
            </a:r>
            <a:br>
              <a:rPr lang="en-US" b="1" dirty="0" smtClean="0"/>
            </a:br>
            <a:r>
              <a:rPr lang="en-US" sz="3600" dirty="0" smtClean="0"/>
              <a:t>November 31</a:t>
            </a:r>
            <a:br>
              <a:rPr lang="en-US" sz="3600" dirty="0" smtClean="0"/>
            </a:br>
            <a:r>
              <a:rPr lang="en-US" sz="3600" dirty="0" smtClean="0"/>
              <a:t/>
            </a:r>
            <a:br>
              <a:rPr lang="en-US" sz="3600" dirty="0" smtClean="0"/>
            </a:br>
            <a:r>
              <a:rPr lang="en-US" sz="4000" b="1" dirty="0" smtClean="0"/>
              <a:t>planning commission and/or board of county commissioners </a:t>
            </a:r>
            <a:br>
              <a:rPr lang="en-US" sz="4000" b="1" dirty="0" smtClean="0"/>
            </a:br>
            <a:r>
              <a:rPr lang="en-US" sz="4000" b="1" dirty="0" smtClean="0"/>
              <a:t>consider ecology comments, revisions and local adoption</a:t>
            </a:r>
            <a:br>
              <a:rPr lang="en-US" sz="4000" b="1" dirty="0" smtClean="0"/>
            </a:br>
            <a:r>
              <a:rPr lang="en-US" sz="3600" dirty="0" err="1" smtClean="0"/>
              <a:t>february</a:t>
            </a:r>
            <a:r>
              <a:rPr lang="en-US" sz="3600" dirty="0" smtClean="0"/>
              <a:t> – </a:t>
            </a:r>
            <a:r>
              <a:rPr lang="en-US" sz="3600" dirty="0" err="1" smtClean="0"/>
              <a:t>june</a:t>
            </a:r>
            <a:r>
              <a:rPr lang="en-US" sz="3600" dirty="0" smtClean="0"/>
              <a:t> 2013</a:t>
            </a:r>
            <a:endParaRPr lang="en-US" sz="3600" b="1" dirty="0"/>
          </a:p>
        </p:txBody>
      </p:sp>
      <p:sp>
        <p:nvSpPr>
          <p:cNvPr id="3" name="Subtitle 2"/>
          <p:cNvSpPr>
            <a:spLocks noGrp="1"/>
          </p:cNvSpPr>
          <p:nvPr>
            <p:ph type="subTitle" idx="1"/>
          </p:nvPr>
        </p:nvSpPr>
        <p:spPr/>
        <p:txBody>
          <a:bodyPr/>
          <a:lstStyle/>
          <a:p>
            <a:r>
              <a:rPr lang="en-US" dirty="0" smtClean="0"/>
              <a:t>Upcoming Schedule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0"/>
            <a:ext cx="8610600" cy="4876800"/>
          </a:xfrm>
        </p:spPr>
        <p:txBody>
          <a:bodyPr>
            <a:noAutofit/>
          </a:bodyPr>
          <a:lstStyle/>
          <a:p>
            <a:pPr algn="ctr"/>
            <a:r>
              <a:rPr lang="en-US" dirty="0" smtClean="0"/>
              <a:t>Thank you</a:t>
            </a:r>
            <a:br>
              <a:rPr lang="en-US" dirty="0" smtClean="0"/>
            </a:br>
            <a:r>
              <a:rPr lang="en-US" cap="none" dirty="0" smtClean="0"/>
              <a:t>For additional information, please contact Betsy Stevenson</a:t>
            </a:r>
            <a:r>
              <a:rPr lang="en-US" cap="none" dirty="0" smtClean="0">
                <a:solidFill>
                  <a:schemeClr val="tx2">
                    <a:lumMod val="25000"/>
                  </a:schemeClr>
                </a:solidFill>
              </a:rPr>
              <a:t/>
            </a:r>
            <a:br>
              <a:rPr lang="en-US" cap="none" dirty="0" smtClean="0">
                <a:solidFill>
                  <a:schemeClr val="tx2">
                    <a:lumMod val="25000"/>
                  </a:schemeClr>
                </a:solidFill>
              </a:rPr>
            </a:br>
            <a:r>
              <a:rPr lang="en-US" cap="none" dirty="0" smtClean="0">
                <a:solidFill>
                  <a:schemeClr val="tx2">
                    <a:lumMod val="25000"/>
                  </a:schemeClr>
                </a:solidFill>
              </a:rPr>
              <a:t/>
            </a:r>
            <a:br>
              <a:rPr lang="en-US" cap="none" dirty="0" smtClean="0">
                <a:solidFill>
                  <a:schemeClr val="tx2">
                    <a:lumMod val="25000"/>
                  </a:schemeClr>
                </a:solidFill>
              </a:rPr>
            </a:br>
            <a:r>
              <a:rPr lang="en-US" cap="none" dirty="0" smtClean="0">
                <a:solidFill>
                  <a:schemeClr val="tx2">
                    <a:lumMod val="25000"/>
                  </a:schemeClr>
                </a:solidFill>
                <a:hlinkClick r:id="rId2"/>
              </a:rPr>
              <a:t>betsyds@co.skagit.wa.us</a:t>
            </a:r>
            <a:r>
              <a:rPr lang="en-US" cap="none" dirty="0" smtClean="0">
                <a:solidFill>
                  <a:schemeClr val="tx2">
                    <a:lumMod val="25000"/>
                  </a:schemeClr>
                </a:solidFill>
              </a:rPr>
              <a:t/>
            </a:r>
            <a:br>
              <a:rPr lang="en-US" cap="none" dirty="0" smtClean="0">
                <a:solidFill>
                  <a:schemeClr val="tx2">
                    <a:lumMod val="25000"/>
                  </a:schemeClr>
                </a:solidFill>
              </a:rPr>
            </a:br>
            <a:r>
              <a:rPr lang="en-US" cap="none" dirty="0" smtClean="0"/>
              <a:t>(360) 336-9410 ext 5879 </a:t>
            </a:r>
            <a:endParaRPr lang="en-US" dirty="0"/>
          </a:p>
        </p:txBody>
      </p:sp>
      <p:sp>
        <p:nvSpPr>
          <p:cNvPr id="5" name="Subtitle 4"/>
          <p:cNvSpPr>
            <a:spLocks noGrp="1"/>
          </p:cNvSpPr>
          <p:nvPr>
            <p:ph type="subTitle" idx="1"/>
          </p:nvPr>
        </p:nvSpPr>
        <p:spPr/>
        <p:txBody>
          <a:bodyPr/>
          <a:lstStyle/>
          <a:p>
            <a:r>
              <a:rPr lang="en-US" dirty="0" smtClean="0"/>
              <a:t>Contact information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70000" lnSpcReduction="20000"/>
          </a:bodyPr>
          <a:lstStyle/>
          <a:p>
            <a:r>
              <a:rPr lang="en-US" dirty="0" smtClean="0"/>
              <a:t>Lands extending 200 feet from the </a:t>
            </a:r>
            <a:r>
              <a:rPr lang="en-US" dirty="0" err="1" smtClean="0"/>
              <a:t>OHWM</a:t>
            </a:r>
            <a:r>
              <a:rPr lang="en-US" dirty="0" smtClean="0"/>
              <a:t>, floodways, floodways and floodplain areas 200 feet landward of the floodway</a:t>
            </a:r>
            <a:endParaRPr lang="en-US" dirty="0"/>
          </a:p>
        </p:txBody>
      </p:sp>
      <p:pic>
        <p:nvPicPr>
          <p:cNvPr id="4" name="Picture 4"/>
          <p:cNvPicPr>
            <a:picLocks noGrp="1" noChangeAspect="1" noChangeArrowheads="1"/>
          </p:cNvPicPr>
          <p:nvPr>
            <p:ph sz="quarter" idx="4294967295"/>
          </p:nvPr>
        </p:nvPicPr>
        <p:blipFill>
          <a:blip r:embed="rId2" cstate="print"/>
          <a:srcRect/>
          <a:stretch>
            <a:fillRect/>
          </a:stretch>
        </p:blipFill>
        <p:spPr bwMode="auto">
          <a:xfrm>
            <a:off x="381000" y="228600"/>
            <a:ext cx="8763000" cy="55626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Associated wetlands</a:t>
            </a:r>
            <a:endParaRPr lang="en-US" dirty="0"/>
          </a:p>
        </p:txBody>
      </p:sp>
      <p:pic>
        <p:nvPicPr>
          <p:cNvPr id="4" name="Picture 4" descr="SkagitWetlands 006"/>
          <p:cNvPicPr>
            <a:picLocks noGrp="1" noChangeAspect="1" noChangeArrowheads="1"/>
          </p:cNvPicPr>
          <p:nvPr>
            <p:ph sz="quarter" idx="4294967295"/>
          </p:nvPr>
        </p:nvPicPr>
        <p:blipFill>
          <a:blip r:embed="rId2" cstate="print"/>
          <a:srcRect/>
          <a:stretch>
            <a:fillRect/>
          </a:stretch>
        </p:blipFill>
        <p:spPr>
          <a:xfrm>
            <a:off x="0" y="228600"/>
            <a:ext cx="8686800" cy="56388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US" dirty="0" smtClean="0"/>
              <a:t>Marine shorelines</a:t>
            </a:r>
            <a:endParaRPr lang="en-US" dirty="0"/>
          </a:p>
        </p:txBody>
      </p:sp>
      <p:pic>
        <p:nvPicPr>
          <p:cNvPr id="9" name="Picture Placeholder 8" descr="Macken CE04-0262 8-27-08 012.jpg"/>
          <p:cNvPicPr>
            <a:picLocks noGrp="1" noChangeAspect="1"/>
          </p:cNvPicPr>
          <p:nvPr>
            <p:ph type="pic" idx="4294967295"/>
          </p:nvPr>
        </p:nvPicPr>
        <p:blipFill>
          <a:blip r:embed="rId2" cstate="print"/>
          <a:srcRect t="9741" b="9741"/>
          <a:stretch>
            <a:fillRect/>
          </a:stretch>
        </p:blipFill>
        <p:spPr>
          <a:xfrm>
            <a:off x="0" y="304800"/>
            <a:ext cx="8839200" cy="54864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Shoreline jurisdiction for marine shoreline areas</a:t>
            </a:r>
            <a:endParaRPr lang="en-US" dirty="0"/>
          </a:p>
        </p:txBody>
      </p:sp>
      <p:pic>
        <p:nvPicPr>
          <p:cNvPr id="4" name="Content Placeholder 3" descr="PPTC8C.png"/>
          <p:cNvPicPr>
            <a:picLocks noGrp="1" noChangeAspect="1"/>
          </p:cNvPicPr>
          <p:nvPr>
            <p:ph sz="quarter" idx="4294967295"/>
          </p:nvPr>
        </p:nvPicPr>
        <p:blipFill>
          <a:blip r:embed="rId2" cstate="print"/>
          <a:stretch>
            <a:fillRect/>
          </a:stretch>
        </p:blipFill>
        <p:spPr>
          <a:xfrm>
            <a:off x="0" y="152400"/>
            <a:ext cx="8839200" cy="5715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52400"/>
            <a:ext cx="8305800" cy="5715000"/>
          </a:xfrm>
        </p:spPr>
        <p:txBody>
          <a:bodyPr>
            <a:normAutofit/>
          </a:bodyPr>
          <a:lstStyle/>
          <a:p>
            <a:r>
              <a:rPr lang="en-US" dirty="0" smtClean="0"/>
              <a:t>What types of work may require a permit?</a:t>
            </a:r>
            <a:br>
              <a:rPr lang="en-US" dirty="0" smtClean="0"/>
            </a:br>
            <a:r>
              <a:rPr lang="en-US" dirty="0" smtClean="0"/>
              <a:t/>
            </a:r>
            <a:br>
              <a:rPr lang="en-US" dirty="0" smtClean="0"/>
            </a:br>
            <a:r>
              <a:rPr lang="en-US" dirty="0" smtClean="0"/>
              <a:t>  R</a:t>
            </a:r>
            <a:r>
              <a:rPr lang="en-US" cap="none" dirty="0" smtClean="0"/>
              <a:t>esidential</a:t>
            </a:r>
            <a:r>
              <a:rPr lang="en-US" dirty="0" smtClean="0"/>
              <a:t> C</a:t>
            </a:r>
            <a:r>
              <a:rPr lang="en-US" cap="none" dirty="0" smtClean="0"/>
              <a:t>onstruction</a:t>
            </a:r>
            <a:r>
              <a:rPr lang="en-US" dirty="0" smtClean="0"/>
              <a:t/>
            </a:r>
            <a:br>
              <a:rPr lang="en-US" dirty="0" smtClean="0"/>
            </a:br>
            <a:r>
              <a:rPr lang="en-US" dirty="0" smtClean="0"/>
              <a:t>  a</a:t>
            </a:r>
            <a:r>
              <a:rPr lang="en-US" cap="none" dirty="0" smtClean="0"/>
              <a:t>ddition to an existing home</a:t>
            </a:r>
            <a:r>
              <a:rPr lang="en-US" dirty="0" smtClean="0"/>
              <a:t/>
            </a:r>
            <a:br>
              <a:rPr lang="en-US" dirty="0" smtClean="0"/>
            </a:br>
            <a:r>
              <a:rPr lang="en-US" dirty="0" smtClean="0"/>
              <a:t>  a</a:t>
            </a:r>
            <a:r>
              <a:rPr lang="en-US" cap="none" dirty="0" smtClean="0"/>
              <a:t>ccessory development</a:t>
            </a:r>
            <a:r>
              <a:rPr lang="en-US" dirty="0" smtClean="0"/>
              <a:t/>
            </a:r>
            <a:br>
              <a:rPr lang="en-US" dirty="0" smtClean="0"/>
            </a:br>
            <a:r>
              <a:rPr lang="en-US" dirty="0" smtClean="0"/>
              <a:t>     </a:t>
            </a:r>
            <a:endParaRPr lang="en-US" dirty="0"/>
          </a:p>
        </p:txBody>
      </p:sp>
      <p:sp>
        <p:nvSpPr>
          <p:cNvPr id="6" name="Subtitle 5"/>
          <p:cNvSpPr>
            <a:spLocks noGrp="1"/>
          </p:cNvSpPr>
          <p:nvPr>
            <p:ph type="subTitle" idx="1"/>
          </p:nvPr>
        </p:nvSpPr>
        <p:spPr/>
        <p:txBody>
          <a:bodyPr>
            <a:normAutofit fontScale="92500"/>
          </a:bodyPr>
          <a:lstStyle/>
          <a:p>
            <a:r>
              <a:rPr lang="en-US" dirty="0" smtClean="0"/>
              <a:t>When is a permit necessary for residential activity?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427</Words>
  <Application>Microsoft Office PowerPoint</Application>
  <PresentationFormat>On-screen Show (4:3)</PresentationFormat>
  <Paragraphs>129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Skagit County Shoreline regulations  </vt:lpstr>
      <vt:lpstr>What is a shoreline area?</vt:lpstr>
      <vt:lpstr>Slide 3</vt:lpstr>
      <vt:lpstr>Slide 4</vt:lpstr>
      <vt:lpstr>Slide 5</vt:lpstr>
      <vt:lpstr>Slide 6</vt:lpstr>
      <vt:lpstr>Slide 7</vt:lpstr>
      <vt:lpstr>Slide 8</vt:lpstr>
      <vt:lpstr>What types of work may require a permit?    Residential Construction   addition to an existing home   accessory development      </vt:lpstr>
      <vt:lpstr>Types of shoreline review     Exemption    substantial Development    conditional use    variance </vt:lpstr>
      <vt:lpstr>Many residential activities are exempt from the substantial development permit requirements  Skagit County does have an application and review process for shoreline exemptions to ensure compliance with the local and state shoreline rules</vt:lpstr>
      <vt:lpstr>  Some examples of exempt Residential  type activities include    Single family residence   Private dock   Protective shoreline armoring    </vt:lpstr>
      <vt:lpstr>What may trigger the need for a permit?    Work is substantial development   Work does not meet the requirements   Work is listed as conditional use  </vt:lpstr>
      <vt:lpstr>Development - A use consisting of construction or exterior alteration of structures; dredging; drilling; dumping; filling; removal of any sand, gravel or minerals; bulkheading; driving of piling; placing of obstructions; or any project of a permanent or temporary nature which interferes with the normal public use of the surface of the waters overlying lands subject to the Shoreline Management Act at any state or water level. </vt:lpstr>
      <vt:lpstr>Substantial development – Any development of which the total cost or fair market value exceeds $5,718,* or any development which materially interferes with the normal public use of the water or shorelines of the state.  This figure adjusted for inflation every five years by the OFM (July 1, 2012)</vt:lpstr>
      <vt:lpstr>Permit process flow chart</vt:lpstr>
      <vt:lpstr>Shoreline variance permits   Most common for residential          development   Usually for a reduction in the   shoreline setback   Also for height or site coverage</vt:lpstr>
      <vt:lpstr>Slide 18</vt:lpstr>
      <vt:lpstr>Tabular regulations for residential development</vt:lpstr>
      <vt:lpstr>Shoreline setback determination</vt:lpstr>
      <vt:lpstr>permit process flow chart</vt:lpstr>
      <vt:lpstr>Shoreline and critical areas</vt:lpstr>
      <vt:lpstr>Shoreline areas are also critical areas    Critical area review is required   Critical area regulations apply   </vt:lpstr>
      <vt:lpstr>Standard review process    Application   Staff completes map review   Staff conducts site visit   Site assessment prepared by a      qualified professional   Protected Critical Area site plan </vt:lpstr>
      <vt:lpstr>Standard review application</vt:lpstr>
      <vt:lpstr>Map review and site visit</vt:lpstr>
      <vt:lpstr>In-house map review  Wetlands/hydric soils        DNR   streams      </vt:lpstr>
      <vt:lpstr>In-house map review  Geologic Hazards             Aquifer recharge      </vt:lpstr>
      <vt:lpstr>  Lake and Marine shoreline buffers</vt:lpstr>
      <vt:lpstr>Streams that are shorelines   200 foot riparian buffer</vt:lpstr>
      <vt:lpstr>Shoreline and critical areas Protected Critical Area (PCA) Plan</vt:lpstr>
      <vt:lpstr>Shoreline master program update    Going on now   Regulations may be changing   Information is available at   www.skagitcounty.net/SMP </vt:lpstr>
      <vt:lpstr>    Element of the comprehensive plan   development regulations  environment designation maps   </vt:lpstr>
      <vt:lpstr>Comprehensive Plan Element </vt:lpstr>
      <vt:lpstr>Development Regulations</vt:lpstr>
      <vt:lpstr>        PUBLIC    PARTICIPATION</vt:lpstr>
      <vt:lpstr>Slide 37</vt:lpstr>
      <vt:lpstr>Advisory Committee meetings  June 14  and  july 12  planning commission joint meeting with SAC              may 22 work sessions                       June 5, 19                                           and july10, 24 </vt:lpstr>
      <vt:lpstr>Preliminary draft to ecology july 31  planning commission work sessions to review comments and make revisions – Sept, oct, nov hold public hearings –  dec, jan *  public  open houses  in  october * Dependent upon Ecology’s review schedule</vt:lpstr>
      <vt:lpstr>submit draft smp, cumulative impacts analysis and restoration plan to ecology November 31  planning commission and/or board of county commissioners  consider ecology comments, revisions and local adoption february – june 2013</vt:lpstr>
      <vt:lpstr>Thank you For additional information, please contact Betsy Stevenson  betsyds@co.skagit.wa.us (360) 336-9410 ext 5879 </vt:lpstr>
    </vt:vector>
  </TitlesOfParts>
  <Company>Skagit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Betsy D. Stevenson</dc:creator>
  <cp:lastModifiedBy>Betsy D. Stevenson</cp:lastModifiedBy>
  <cp:revision>56</cp:revision>
  <dcterms:created xsi:type="dcterms:W3CDTF">2011-12-09T21:56:36Z</dcterms:created>
  <dcterms:modified xsi:type="dcterms:W3CDTF">2012-05-22T23:29:36Z</dcterms:modified>
</cp:coreProperties>
</file>