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62" r:id="rId2"/>
    <p:sldId id="350" r:id="rId3"/>
    <p:sldId id="404" r:id="rId4"/>
    <p:sldId id="403" r:id="rId5"/>
    <p:sldId id="364" r:id="rId6"/>
    <p:sldId id="283" r:id="rId7"/>
    <p:sldId id="376" r:id="rId8"/>
    <p:sldId id="377" r:id="rId9"/>
    <p:sldId id="378" r:id="rId10"/>
    <p:sldId id="384" r:id="rId11"/>
    <p:sldId id="385" r:id="rId12"/>
    <p:sldId id="386" r:id="rId13"/>
    <p:sldId id="387" r:id="rId14"/>
    <p:sldId id="389" r:id="rId15"/>
    <p:sldId id="391" r:id="rId16"/>
    <p:sldId id="392" r:id="rId17"/>
    <p:sldId id="394" r:id="rId18"/>
    <p:sldId id="395" r:id="rId19"/>
    <p:sldId id="397" r:id="rId20"/>
    <p:sldId id="398" r:id="rId21"/>
    <p:sldId id="400" r:id="rId22"/>
    <p:sldId id="405" r:id="rId23"/>
    <p:sldId id="406" r:id="rId24"/>
    <p:sldId id="412" r:id="rId25"/>
    <p:sldId id="407" r:id="rId26"/>
    <p:sldId id="410" r:id="rId27"/>
    <p:sldId id="411" r:id="rId28"/>
    <p:sldId id="408" r:id="rId29"/>
    <p:sldId id="409" r:id="rId30"/>
    <p:sldId id="413" r:id="rId31"/>
    <p:sldId id="416" r:id="rId32"/>
    <p:sldId id="417" r:id="rId33"/>
    <p:sldId id="415" r:id="rId34"/>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3200" kern="1200">
        <a:solidFill>
          <a:schemeClr val="tx1"/>
        </a:solidFill>
        <a:latin typeface="Calibri" pitchFamily="34" charset="0"/>
        <a:ea typeface="+mn-ea"/>
        <a:cs typeface="+mn-cs"/>
      </a:defRPr>
    </a:lvl2pPr>
    <a:lvl3pPr marL="914400" algn="l" rtl="0" fontAlgn="base">
      <a:spcBef>
        <a:spcPct val="0"/>
      </a:spcBef>
      <a:spcAft>
        <a:spcPct val="0"/>
      </a:spcAft>
      <a:defRPr sz="3200" kern="1200">
        <a:solidFill>
          <a:schemeClr val="tx1"/>
        </a:solidFill>
        <a:latin typeface="Calibri" pitchFamily="34" charset="0"/>
        <a:ea typeface="+mn-ea"/>
        <a:cs typeface="+mn-cs"/>
      </a:defRPr>
    </a:lvl3pPr>
    <a:lvl4pPr marL="1371600" algn="l" rtl="0" fontAlgn="base">
      <a:spcBef>
        <a:spcPct val="0"/>
      </a:spcBef>
      <a:spcAft>
        <a:spcPct val="0"/>
      </a:spcAft>
      <a:defRPr sz="3200" kern="1200">
        <a:solidFill>
          <a:schemeClr val="tx1"/>
        </a:solidFill>
        <a:latin typeface="Calibri" pitchFamily="34" charset="0"/>
        <a:ea typeface="+mn-ea"/>
        <a:cs typeface="+mn-cs"/>
      </a:defRPr>
    </a:lvl4pPr>
    <a:lvl5pPr marL="1828800" algn="l" rtl="0" fontAlgn="base">
      <a:spcBef>
        <a:spcPct val="0"/>
      </a:spcBef>
      <a:spcAft>
        <a:spcPct val="0"/>
      </a:spcAft>
      <a:defRPr sz="3200" kern="1200">
        <a:solidFill>
          <a:schemeClr val="tx1"/>
        </a:solidFill>
        <a:latin typeface="Calibri" pitchFamily="34" charset="0"/>
        <a:ea typeface="+mn-ea"/>
        <a:cs typeface="+mn-cs"/>
      </a:defRPr>
    </a:lvl5pPr>
    <a:lvl6pPr marL="2286000" algn="l" defTabSz="914400" rtl="0" eaLnBrk="1" latinLnBrk="0" hangingPunct="1">
      <a:defRPr sz="3200" kern="1200">
        <a:solidFill>
          <a:schemeClr val="tx1"/>
        </a:solidFill>
        <a:latin typeface="Calibri" pitchFamily="34" charset="0"/>
        <a:ea typeface="+mn-ea"/>
        <a:cs typeface="+mn-cs"/>
      </a:defRPr>
    </a:lvl6pPr>
    <a:lvl7pPr marL="2743200" algn="l" defTabSz="914400" rtl="0" eaLnBrk="1" latinLnBrk="0" hangingPunct="1">
      <a:defRPr sz="3200" kern="1200">
        <a:solidFill>
          <a:schemeClr val="tx1"/>
        </a:solidFill>
        <a:latin typeface="Calibri" pitchFamily="34" charset="0"/>
        <a:ea typeface="+mn-ea"/>
        <a:cs typeface="+mn-cs"/>
      </a:defRPr>
    </a:lvl7pPr>
    <a:lvl8pPr marL="3200400" algn="l" defTabSz="914400" rtl="0" eaLnBrk="1" latinLnBrk="0" hangingPunct="1">
      <a:defRPr sz="3200" kern="1200">
        <a:solidFill>
          <a:schemeClr val="tx1"/>
        </a:solidFill>
        <a:latin typeface="Calibri" pitchFamily="34" charset="0"/>
        <a:ea typeface="+mn-ea"/>
        <a:cs typeface="+mn-cs"/>
      </a:defRPr>
    </a:lvl8pPr>
    <a:lvl9pPr marL="3657600" algn="l" defTabSz="914400" rtl="0" eaLnBrk="1" latinLnBrk="0" hangingPunct="1">
      <a:defRPr sz="3200"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333399"/>
    <a:srgbClr val="224B64"/>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64" autoAdjust="0"/>
    <p:restoredTop sz="95517" autoAdjust="0"/>
  </p:normalViewPr>
  <p:slideViewPr>
    <p:cSldViewPr>
      <p:cViewPr>
        <p:scale>
          <a:sx n="83" d="100"/>
          <a:sy n="83" d="100"/>
        </p:scale>
        <p:origin x="-522" y="-3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C906A8F-AC35-41E0-A7C5-9F5D06043E73}" type="datetimeFigureOut">
              <a:rPr lang="en-US"/>
              <a:pPr>
                <a:defRPr/>
              </a:pPr>
              <a:t>05/31/2012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0F89B5B0-AE96-4BFB-AA88-DE62906CE54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E0D3E4F6-C77F-4A82-BEE5-CA343CBB606C}" type="datetimeFigureOut">
              <a:rPr lang="en-US"/>
              <a:pPr>
                <a:defRPr/>
              </a:pPr>
              <a:t>05/31/2012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CDC14492-CB97-4EEF-8946-F84A096B066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993B55-62E3-411B-9FDC-756791082CED}"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Skagit County- diverse shoreline types (marine, estuarine, riverine, and lacustrine), diverse land use (residential centers, agricultural, forestry, public lands) </a:t>
            </a:r>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24D455-901D-4E7B-98BA-F5472DFBD01C}"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CEF86A-A929-4A20-9C60-553162EDA9B6}"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0BBA32-5099-424B-9334-6483AE76BC68}"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29261B-54E7-45C2-AFCE-17100B5DE32B}"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Go through a couple of examples</a:t>
            </a:r>
          </a:p>
          <a:p>
            <a:r>
              <a:rPr lang="en-US" smtClean="0"/>
              <a:t>Rating (1-5) assigned to each value- based on scientific thresholds where possible, but generally on best professional judgment (fish bio, geomorphologist)</a:t>
            </a:r>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EDB56A-3252-4C5A-836D-B644F244D6DC}" type="slidenum">
              <a:rPr lang="en-US"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Scores provide a meaningful comparison of functions within geomorphically similar areas.  Scores are not as useful comparing sites across the management units (i.e. not meaningful to compare the condition of an estuarine site with the condition of a glacial lake, or a large river floodplain with a confined upper elevation tributary.  We recognize that underlying conditions (soils, hydrology) may be so distinct that functional scores will not be comparable.  </a:t>
            </a:r>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CB2915-B8E2-45F6-A2A1-9A582CD72B12}" type="slidenum">
              <a:rPr lang="en-US" smtClean="0"/>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Useful to gauge overall trends, not to identify site specific areas where development will occur</a:t>
            </a:r>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AE5CAC-A03D-4332-88D5-0CE943AEC604}" type="slidenum">
              <a:rPr lang="en-US" smtClean="0"/>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Development factor depends on whether property is vacant, underutilized.  </a:t>
            </a:r>
          </a:p>
          <a:p>
            <a:r>
              <a:rPr lang="en-US" smtClean="0"/>
              <a:t>Critical area acreage was not deducted because Skagit County code uses Gross developable area.  TDRs could be used to transfer development out of floodplain.  </a:t>
            </a:r>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75A2BF-184C-461F-B385-1E0B4D43B9C4}" type="slidenum">
              <a:rPr lang="en-US" smtClean="0"/>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073E01-610F-4BF5-AECC-2545A7BFED51}" type="slidenum">
              <a:rPr lang="en-US" smtClean="0"/>
              <a:pPr/>
              <a:t>22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073E01-610F-4BF5-AECC-2545A7BFED51}" type="slidenum">
              <a:rPr lang="en-US" smtClean="0"/>
              <a:pPr/>
              <a:t>25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65B01B-2353-4846-B9BC-93A4ED0C6EEC}"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073E01-610F-4BF5-AECC-2545A7BFED51}"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FA462-9816-48DE-8D3E-85AC0E7827A3}"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Char char="•"/>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2DDA30-BA35-4D25-AB98-13B0FF5C7658}"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D9E375-323D-4452-BF2A-7149CE867C24}"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073E01-610F-4BF5-AECC-2545A7BFED51}"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Char char="•"/>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7878B7-FCFC-4C29-9EC3-59A00FC9995B}"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Char char="•"/>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40C180-3970-4215-93C2-FBA0E74DCBF6}"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224B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041FF22-087F-4E41-AAB7-E2EE1996E1FE}" type="datetime1">
              <a:rPr lang="en-US"/>
              <a:pPr>
                <a:defRPr/>
              </a:pPr>
              <a:t>05/31/2012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5867400" y="6324600"/>
            <a:ext cx="1676400" cy="396875"/>
          </a:xfrm>
        </p:spPr>
        <p:txBody>
          <a:bodyPr/>
          <a:lstStyle>
            <a:lvl1pPr>
              <a:defRPr/>
            </a:lvl1pPr>
          </a:lstStyle>
          <a:p>
            <a:pPr>
              <a:defRPr/>
            </a:pPr>
            <a:fld id="{099B4F75-704C-4049-9399-86036E3CC84A}"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A00E1F-4538-42E5-A838-40F18C59CB15}" type="datetime1">
              <a:rPr lang="en-US"/>
              <a:pPr>
                <a:defRPr/>
              </a:pPr>
              <a:t>05/31/2012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E8A3F9-615E-4600-9A86-E75CA9FF08F3}"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9CA4FA3-172F-4273-A4FB-1BEFC90CA15D}" type="datetime1">
              <a:rPr lang="en-US"/>
              <a:pPr>
                <a:defRPr/>
              </a:pPr>
              <a:t>05/31/2012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0D63CD4-A6F6-464C-840E-EE7BE7F68CFD}"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ctr">
              <a:buNone/>
              <a:defRPr b="1">
                <a:solidFill>
                  <a:srgbClr val="224B64"/>
                </a:solidFill>
              </a:defRPr>
            </a:lvl1pPr>
            <a:lvl2pPr>
              <a:defRPr sz="3200" b="1">
                <a:solidFill>
                  <a:srgbClr val="224B64"/>
                </a:solidFill>
              </a:defRPr>
            </a:lvl2pPr>
            <a:lvl3pPr>
              <a:defRPr sz="2800">
                <a:solidFill>
                  <a:srgbClr val="224B64"/>
                </a:solidFill>
              </a:defRPr>
            </a:lvl3pPr>
            <a:lvl4pPr>
              <a:defRPr sz="2400">
                <a:solidFill>
                  <a:srgbClr val="224B64"/>
                </a:solidFill>
              </a:defRPr>
            </a:lvl4pPr>
            <a:lvl5pPr>
              <a:defRPr sz="2000">
                <a:solidFill>
                  <a:srgbClr val="224B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0C51588-D7E3-4E26-8468-C453E6DB95DA}" type="datetime1">
              <a:rPr lang="en-US"/>
              <a:pPr>
                <a:defRPr/>
              </a:pPr>
              <a:t>05/31/2012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5867400" y="6248400"/>
            <a:ext cx="1676400" cy="320675"/>
          </a:xfrm>
        </p:spPr>
        <p:txBody>
          <a:bodyPr/>
          <a:lstStyle>
            <a:lvl1pPr>
              <a:defRPr/>
            </a:lvl1pPr>
          </a:lstStyle>
          <a:p>
            <a:pPr>
              <a:defRPr/>
            </a:pPr>
            <a:fld id="{8058012D-F8AE-4A16-BB1C-B0402A770F5E}"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oAutofit/>
          </a:bodyPr>
          <a:lstStyle>
            <a:lvl1pPr marL="0" indent="0">
              <a:buNone/>
              <a:defRPr sz="4400">
                <a:solidFill>
                  <a:srgbClr val="224B6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Subtitle 2"/>
          <p:cNvSpPr>
            <a:spLocks noGrp="1"/>
          </p:cNvSpPr>
          <p:nvPr>
            <p:ph type="subTitle" idx="13"/>
          </p:nvPr>
        </p:nvSpPr>
        <p:spPr>
          <a:xfrm>
            <a:off x="1371600" y="4419600"/>
            <a:ext cx="6400800" cy="1219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4"/>
          </p:nvPr>
        </p:nvSpPr>
        <p:spPr/>
        <p:txBody>
          <a:bodyPr/>
          <a:lstStyle>
            <a:lvl1pPr>
              <a:defRPr/>
            </a:lvl1pPr>
          </a:lstStyle>
          <a:p>
            <a:pPr>
              <a:defRPr/>
            </a:pPr>
            <a:fld id="{EEBD5D73-7582-428B-8E03-BFB395092B0D}" type="datetime1">
              <a:rPr lang="en-US"/>
              <a:pPr>
                <a:defRPr/>
              </a:pPr>
              <a:t>05/31/2012</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a:xfrm>
            <a:off x="5867400" y="6356350"/>
            <a:ext cx="2133600" cy="365125"/>
          </a:xfrm>
        </p:spPr>
        <p:txBody>
          <a:bodyPr/>
          <a:lstStyle>
            <a:lvl1pPr>
              <a:defRPr/>
            </a:lvl1pPr>
          </a:lstStyle>
          <a:p>
            <a:pPr>
              <a:defRPr/>
            </a:pPr>
            <a:fld id="{72540344-B480-43CD-BF2C-D327322D16A8}"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lgn="l">
              <a:buFont typeface="Arial" pitchFamily="34" charset="0"/>
              <a:buChar char="•"/>
              <a:defRPr sz="2800" b="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lgn="l">
              <a:buFont typeface="Arial" pitchFamily="34" charset="0"/>
              <a:buChar char="•"/>
              <a:defRPr sz="2800" b="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665D003-0D00-463E-A839-9907284D33EB}" type="datetime1">
              <a:rPr lang="en-US"/>
              <a:pPr>
                <a:defRPr/>
              </a:pPr>
              <a:t>05/31/2012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8DB7DC-8C87-452C-88E8-0D8CB39B52C1}"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Font typeface="Arial" pitchFamily="34" charset="0"/>
              <a:buChar cha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Font typeface="Arial" pitchFamily="34" charset="0"/>
              <a:buChar cha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8BDC9A4-F4C5-4CEE-B3FA-6485064A40BC}" type="datetime1">
              <a:rPr lang="en-US"/>
              <a:pPr>
                <a:defRPr/>
              </a:pPr>
              <a:t>05/31/2012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13200E-B642-46DF-8F27-94974F1789D4}"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8573B0-38B4-41E7-832C-422FEC852444}" type="datetime1">
              <a:rPr lang="en-US"/>
              <a:pPr>
                <a:defRPr/>
              </a:pPr>
              <a:t>05/31/2012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A9C900-48D6-430C-9E78-F465E2B2971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96389B-11EC-4282-80E2-FC726BFB6081}" type="datetime1">
              <a:rPr lang="en-US"/>
              <a:pPr>
                <a:defRPr/>
              </a:pPr>
              <a:t>05/31/2012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E1B18BD-ED85-430D-A65E-824C43F78612}"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84FA1C-641E-43FE-8108-DF3BC80F8810}" type="datetime1">
              <a:rPr lang="en-US"/>
              <a:pPr>
                <a:defRPr/>
              </a:pPr>
              <a:t>05/31/2012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155AD4-B4A3-4A74-8EE2-9A1D19EB55B6}"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5C2AEE-A01B-475B-87AA-747EB35C697F}" type="datetime1">
              <a:rPr lang="en-US"/>
              <a:pPr>
                <a:defRPr/>
              </a:pPr>
              <a:t>05/31/2012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EC3FBB-2286-4B74-B556-C4CF2EA9DE0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4E3959F-FD31-473D-A61A-465E9DEEE3A4}" type="datetime1">
              <a:rPr lang="en-US"/>
              <a:pPr>
                <a:defRPr/>
              </a:pPr>
              <a:t>05/31/2012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FB2A25-F3E1-4230-A018-BCD501F68885}" type="slidenum">
              <a:rPr lang="en-US"/>
              <a:pPr>
                <a:defRPr/>
              </a:pPr>
              <a:t>‹#›</a:t>
            </a:fld>
            <a:endParaRPr lang="en-US" dirty="0"/>
          </a:p>
        </p:txBody>
      </p:sp>
      <p:sp>
        <p:nvSpPr>
          <p:cNvPr id="7" name="Title 4"/>
          <p:cNvSpPr txBox="1">
            <a:spLocks/>
          </p:cNvSpPr>
          <p:nvPr/>
        </p:nvSpPr>
        <p:spPr>
          <a:xfrm>
            <a:off x="457200" y="274638"/>
            <a:ext cx="8229600" cy="1143000"/>
          </a:xfrm>
          <a:prstGeom prst="rect">
            <a:avLst/>
          </a:prstGeom>
          <a:solidFill>
            <a:schemeClr val="bg2">
              <a:lumMod val="75000"/>
            </a:schemeClr>
          </a:solidFill>
          <a:ln w="28575">
            <a:solidFill>
              <a:srgbClr val="333399"/>
            </a:solidFill>
          </a:ln>
        </p:spPr>
        <p:txBody>
          <a:bodyPr anchor="ctr">
            <a:normAutofit fontScale="90000" lnSpcReduction="20000"/>
          </a:bodyPr>
          <a:lstStyle/>
          <a:p>
            <a:pPr marL="914400" algn="ctr" fontAlgn="auto">
              <a:spcAft>
                <a:spcPts val="0"/>
              </a:spcAft>
              <a:defRPr/>
            </a:pPr>
            <a:r>
              <a:rPr lang="en-US" sz="4400" dirty="0">
                <a:solidFill>
                  <a:srgbClr val="333399"/>
                </a:solidFill>
                <a:latin typeface="Copperplate Gothic Bold" pitchFamily="34" charset="0"/>
                <a:ea typeface="+mj-ea"/>
                <a:cs typeface="+mj-cs"/>
              </a:rPr>
              <a:t>Shoreline Master </a:t>
            </a:r>
            <a:br>
              <a:rPr lang="en-US" sz="4400" dirty="0">
                <a:solidFill>
                  <a:srgbClr val="333399"/>
                </a:solidFill>
                <a:latin typeface="Copperplate Gothic Bold" pitchFamily="34" charset="0"/>
                <a:ea typeface="+mj-ea"/>
                <a:cs typeface="+mj-cs"/>
              </a:rPr>
            </a:br>
            <a:r>
              <a:rPr lang="en-US" sz="4400" dirty="0">
                <a:solidFill>
                  <a:srgbClr val="333399"/>
                </a:solidFill>
                <a:latin typeface="Copperplate Gothic Bold" pitchFamily="34" charset="0"/>
                <a:ea typeface="+mj-ea"/>
                <a:cs typeface="+mj-cs"/>
              </a:rPr>
              <a:t>Program Update</a:t>
            </a:r>
          </a:p>
        </p:txBody>
      </p:sp>
      <p:pic>
        <p:nvPicPr>
          <p:cNvPr id="1031" name="Picture 7" descr="Logo_ChelanSMP.png"/>
          <p:cNvPicPr>
            <a:picLocks noChangeAspect="1"/>
          </p:cNvPicPr>
          <p:nvPr/>
        </p:nvPicPr>
        <p:blipFill>
          <a:blip r:embed="rId13" cstate="print"/>
          <a:srcRect/>
          <a:stretch>
            <a:fillRect/>
          </a:stretch>
        </p:blipFill>
        <p:spPr bwMode="auto">
          <a:xfrm>
            <a:off x="762000" y="109538"/>
            <a:ext cx="990600" cy="1506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ctr" rtl="0" eaLnBrk="0" fontAlgn="base" hangingPunct="0">
        <a:spcBef>
          <a:spcPct val="20000"/>
        </a:spcBef>
        <a:spcAft>
          <a:spcPct val="0"/>
        </a:spcAft>
        <a:buFont typeface="Arial" charset="0"/>
        <a:defRPr sz="3200" b="1" kern="1200">
          <a:solidFill>
            <a:srgbClr val="244583"/>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244583"/>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244583"/>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244583"/>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24458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Content Placeholder 5"/>
          <p:cNvSpPr>
            <a:spLocks noGrp="1"/>
          </p:cNvSpPr>
          <p:nvPr>
            <p:ph type="subTitle" idx="1"/>
          </p:nvPr>
        </p:nvSpPr>
        <p:spPr>
          <a:xfrm>
            <a:off x="457200" y="914400"/>
            <a:ext cx="8229600" cy="5562600"/>
          </a:xfrm>
        </p:spPr>
        <p:txBody>
          <a:bodyPr/>
          <a:lstStyle/>
          <a:p>
            <a:pPr eaLnBrk="1" hangingPunct="1"/>
            <a:endParaRPr lang="en-US" sz="3600" dirty="0" smtClean="0">
              <a:solidFill>
                <a:srgbClr val="333399"/>
              </a:solidFill>
              <a:latin typeface="Arial" charset="0"/>
              <a:cs typeface="Arial" charset="0"/>
            </a:endParaRPr>
          </a:p>
          <a:p>
            <a:pPr eaLnBrk="1" hangingPunct="1"/>
            <a:r>
              <a:rPr lang="en-US" sz="3600" dirty="0" smtClean="0">
                <a:solidFill>
                  <a:srgbClr val="333399"/>
                </a:solidFill>
                <a:latin typeface="Arial" charset="0"/>
                <a:cs typeface="Arial" charset="0"/>
              </a:rPr>
              <a:t>Joint Work Session</a:t>
            </a:r>
          </a:p>
          <a:p>
            <a:pPr eaLnBrk="1" hangingPunct="1"/>
            <a:r>
              <a:rPr lang="en-US" sz="2800" dirty="0" smtClean="0">
                <a:solidFill>
                  <a:srgbClr val="333399"/>
                </a:solidFill>
                <a:cs typeface="Arial" charset="0"/>
              </a:rPr>
              <a:t>Skagit County Planning Commission </a:t>
            </a:r>
          </a:p>
          <a:p>
            <a:pPr eaLnBrk="1" hangingPunct="1"/>
            <a:r>
              <a:rPr lang="en-US" sz="2800" dirty="0" smtClean="0">
                <a:solidFill>
                  <a:srgbClr val="333399"/>
                </a:solidFill>
                <a:cs typeface="Arial" charset="0"/>
              </a:rPr>
              <a:t>and </a:t>
            </a:r>
          </a:p>
          <a:p>
            <a:pPr eaLnBrk="1" hangingPunct="1"/>
            <a:r>
              <a:rPr lang="en-US" sz="2800" dirty="0" smtClean="0">
                <a:solidFill>
                  <a:srgbClr val="333399"/>
                </a:solidFill>
                <a:cs typeface="Arial" charset="0"/>
              </a:rPr>
              <a:t>Shoreline Advisory Committee </a:t>
            </a:r>
          </a:p>
          <a:p>
            <a:pPr eaLnBrk="1" hangingPunct="1"/>
            <a:endParaRPr lang="en-US" sz="2800" dirty="0" smtClean="0">
              <a:solidFill>
                <a:srgbClr val="333399"/>
              </a:solidFill>
              <a:cs typeface="Arial" charset="0"/>
            </a:endParaRPr>
          </a:p>
          <a:p>
            <a:pPr eaLnBrk="1" hangingPunct="1"/>
            <a:r>
              <a:rPr lang="en-US" sz="2800" dirty="0" smtClean="0">
                <a:solidFill>
                  <a:srgbClr val="333399"/>
                </a:solidFill>
                <a:cs typeface="Arial" charset="0"/>
              </a:rPr>
              <a:t>May 22, 2012</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pPr>
              <a:defRPr/>
            </a:pPr>
            <a:fld id="{1FB11F9F-FBBC-4B80-BD9C-C81140F31440}" type="slidenum">
              <a:rPr lang="en-US" smtClean="0"/>
              <a:pPr>
                <a:defRPr/>
              </a:pPr>
              <a:t>10</a:t>
            </a:fld>
            <a:endParaRPr lang="en-US" dirty="0"/>
          </a:p>
        </p:txBody>
      </p:sp>
      <p:pic>
        <p:nvPicPr>
          <p:cNvPr id="34819" name="Picture 4"/>
          <p:cNvPicPr>
            <a:picLocks noChangeAspect="1" noChangeArrowheads="1"/>
          </p:cNvPicPr>
          <p:nvPr/>
        </p:nvPicPr>
        <p:blipFill>
          <a:blip r:embed="rId3" cstate="print"/>
          <a:srcRect/>
          <a:stretch>
            <a:fillRect/>
          </a:stretch>
        </p:blipFill>
        <p:spPr bwMode="auto">
          <a:xfrm>
            <a:off x="2590800" y="1219200"/>
            <a:ext cx="6057900" cy="4876800"/>
          </a:xfrm>
          <a:prstGeom prst="rect">
            <a:avLst/>
          </a:prstGeom>
          <a:noFill/>
          <a:ln w="9525">
            <a:noFill/>
            <a:miter lim="800000"/>
            <a:headEnd/>
            <a:tailEnd/>
          </a:ln>
        </p:spPr>
      </p:pic>
      <p:pic>
        <p:nvPicPr>
          <p:cNvPr id="34820" name="Picture 5"/>
          <p:cNvPicPr>
            <a:picLocks noChangeAspect="1" noChangeArrowheads="1"/>
          </p:cNvPicPr>
          <p:nvPr/>
        </p:nvPicPr>
        <p:blipFill>
          <a:blip r:embed="rId4" cstate="print"/>
          <a:srcRect/>
          <a:stretch>
            <a:fillRect/>
          </a:stretch>
        </p:blipFill>
        <p:spPr bwMode="auto">
          <a:xfrm>
            <a:off x="47625" y="2659063"/>
            <a:ext cx="2476500" cy="3419475"/>
          </a:xfrm>
          <a:prstGeom prst="rect">
            <a:avLst/>
          </a:prstGeom>
          <a:noFill/>
          <a:ln w="9525">
            <a:noFill/>
            <a:miter lim="800000"/>
            <a:headEnd/>
            <a:tailEnd/>
          </a:ln>
        </p:spPr>
      </p:pic>
      <p:sp>
        <p:nvSpPr>
          <p:cNvPr id="34821" name="TextBox 4"/>
          <p:cNvSpPr txBox="1">
            <a:spLocks noChangeArrowheads="1"/>
          </p:cNvSpPr>
          <p:nvPr/>
        </p:nvSpPr>
        <p:spPr bwMode="auto">
          <a:xfrm>
            <a:off x="228600" y="1143000"/>
            <a:ext cx="2286000" cy="1200150"/>
          </a:xfrm>
          <a:prstGeom prst="rect">
            <a:avLst/>
          </a:prstGeom>
          <a:noFill/>
          <a:ln w="3175">
            <a:solidFill>
              <a:schemeClr val="tx1"/>
            </a:solidFill>
            <a:miter lim="800000"/>
            <a:headEnd/>
            <a:tailEnd/>
          </a:ln>
        </p:spPr>
        <p:txBody>
          <a:bodyPr>
            <a:spAutoFit/>
          </a:bodyPr>
          <a:lstStyle/>
          <a:p>
            <a:pPr algn="ctr"/>
            <a:r>
              <a:rPr lang="en-US" sz="2400" b="1">
                <a:solidFill>
                  <a:srgbClr val="333399"/>
                </a:solidFill>
              </a:rPr>
              <a:t>Preliminary Shoreline Jurisdiction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2"/>
          <p:cNvSpPr>
            <a:spLocks noGrp="1"/>
          </p:cNvSpPr>
          <p:nvPr>
            <p:ph idx="1"/>
          </p:nvPr>
        </p:nvSpPr>
        <p:spPr>
          <a:xfrm>
            <a:off x="457200" y="1514475"/>
            <a:ext cx="8229600" cy="4525963"/>
          </a:xfrm>
        </p:spPr>
        <p:txBody>
          <a:bodyPr/>
          <a:lstStyle/>
          <a:p>
            <a:pPr algn="l" eaLnBrk="1" hangingPunct="1">
              <a:spcBef>
                <a:spcPts val="600"/>
              </a:spcBef>
              <a:spcAft>
                <a:spcPts val="600"/>
              </a:spcAft>
            </a:pPr>
            <a:r>
              <a:rPr lang="en-US" sz="2400" smtClean="0">
                <a:solidFill>
                  <a:srgbClr val="333399"/>
                </a:solidFill>
                <a:cs typeface="Arial" charset="0"/>
              </a:rPr>
              <a:t>Current Land Use</a:t>
            </a:r>
          </a:p>
          <a:p>
            <a:pPr algn="l" eaLnBrk="1" hangingPunct="1">
              <a:spcBef>
                <a:spcPts val="600"/>
              </a:spcBef>
              <a:spcAft>
                <a:spcPts val="600"/>
              </a:spcAft>
            </a:pPr>
            <a:r>
              <a:rPr lang="en-US" sz="2400" smtClean="0">
                <a:solidFill>
                  <a:srgbClr val="333399"/>
                </a:solidFill>
                <a:cs typeface="Arial" charset="0"/>
              </a:rPr>
              <a:t>Land Ownership</a:t>
            </a:r>
          </a:p>
          <a:p>
            <a:pPr algn="l" eaLnBrk="1" hangingPunct="1">
              <a:spcBef>
                <a:spcPts val="600"/>
              </a:spcBef>
              <a:spcAft>
                <a:spcPts val="600"/>
              </a:spcAft>
            </a:pPr>
            <a:r>
              <a:rPr lang="en-US" sz="2400" smtClean="0">
                <a:solidFill>
                  <a:srgbClr val="333399"/>
                </a:solidFill>
                <a:cs typeface="Arial" charset="0"/>
              </a:rPr>
              <a:t>Public Access</a:t>
            </a:r>
          </a:p>
          <a:p>
            <a:pPr algn="l" eaLnBrk="1" hangingPunct="1">
              <a:spcBef>
                <a:spcPts val="600"/>
              </a:spcBef>
              <a:spcAft>
                <a:spcPts val="600"/>
              </a:spcAft>
            </a:pPr>
            <a:r>
              <a:rPr lang="en-US" sz="2400" smtClean="0">
                <a:solidFill>
                  <a:srgbClr val="333399"/>
                </a:solidFill>
                <a:cs typeface="Arial" charset="0"/>
              </a:rPr>
              <a:t>Septic Systems</a:t>
            </a:r>
          </a:p>
          <a:p>
            <a:pPr algn="l" eaLnBrk="1" hangingPunct="1">
              <a:spcBef>
                <a:spcPts val="600"/>
              </a:spcBef>
              <a:spcAft>
                <a:spcPts val="600"/>
              </a:spcAft>
            </a:pPr>
            <a:r>
              <a:rPr lang="en-US" sz="2400" smtClean="0">
                <a:solidFill>
                  <a:srgbClr val="333399"/>
                </a:solidFill>
                <a:cs typeface="Arial" charset="0"/>
              </a:rPr>
              <a:t>Surface Water System</a:t>
            </a:r>
          </a:p>
          <a:p>
            <a:pPr algn="l" eaLnBrk="1" hangingPunct="1">
              <a:spcBef>
                <a:spcPts val="600"/>
              </a:spcBef>
              <a:spcAft>
                <a:spcPts val="600"/>
              </a:spcAft>
            </a:pPr>
            <a:r>
              <a:rPr lang="en-US" sz="2400" smtClean="0">
                <a:solidFill>
                  <a:srgbClr val="333399"/>
                </a:solidFill>
                <a:cs typeface="Arial" charset="0"/>
              </a:rPr>
              <a:t>Impervious Surfaces</a:t>
            </a:r>
          </a:p>
          <a:p>
            <a:pPr algn="l" eaLnBrk="1" hangingPunct="1">
              <a:spcBef>
                <a:spcPts val="600"/>
              </a:spcBef>
              <a:spcAft>
                <a:spcPts val="600"/>
              </a:spcAft>
            </a:pPr>
            <a:r>
              <a:rPr lang="en-US" sz="2400" smtClean="0">
                <a:solidFill>
                  <a:srgbClr val="333399"/>
                </a:solidFill>
                <a:cs typeface="Arial" charset="0"/>
              </a:rPr>
              <a:t>Geologic Units</a:t>
            </a:r>
          </a:p>
          <a:p>
            <a:pPr algn="l" eaLnBrk="1" hangingPunct="1">
              <a:spcBef>
                <a:spcPts val="600"/>
              </a:spcBef>
              <a:spcAft>
                <a:spcPts val="600"/>
              </a:spcAft>
            </a:pPr>
            <a:r>
              <a:rPr lang="en-US" sz="2400" smtClean="0">
                <a:solidFill>
                  <a:srgbClr val="333399"/>
                </a:solidFill>
                <a:cs typeface="Arial" charset="0"/>
              </a:rPr>
              <a:t>Marine Shoreforms</a:t>
            </a:r>
          </a:p>
          <a:p>
            <a:pPr algn="l" eaLnBrk="1" hangingPunct="1">
              <a:spcBef>
                <a:spcPts val="600"/>
              </a:spcBef>
              <a:spcAft>
                <a:spcPts val="600"/>
              </a:spcAft>
            </a:pPr>
            <a:r>
              <a:rPr lang="en-US" sz="2400" smtClean="0">
                <a:solidFill>
                  <a:srgbClr val="333399"/>
                </a:solidFill>
                <a:cs typeface="Arial" charset="0"/>
              </a:rPr>
              <a:t>Soils</a:t>
            </a:r>
          </a:p>
        </p:txBody>
      </p:sp>
      <p:sp>
        <p:nvSpPr>
          <p:cNvPr id="52227" name="Text Placeholder 2"/>
          <p:cNvSpPr txBox="1">
            <a:spLocks/>
          </p:cNvSpPr>
          <p:nvPr/>
        </p:nvSpPr>
        <p:spPr bwMode="auto">
          <a:xfrm>
            <a:off x="3886200" y="1485900"/>
            <a:ext cx="4572000" cy="5334000"/>
          </a:xfrm>
          <a:prstGeom prst="rect">
            <a:avLst/>
          </a:prstGeom>
          <a:noFill/>
          <a:ln w="9525">
            <a:noFill/>
            <a:miter lim="800000"/>
            <a:headEnd/>
            <a:tailEnd/>
          </a:ln>
        </p:spPr>
        <p:txBody>
          <a:bodyPr/>
          <a:lstStyle/>
          <a:p>
            <a:pPr>
              <a:spcBef>
                <a:spcPts val="600"/>
              </a:spcBef>
              <a:spcAft>
                <a:spcPts val="600"/>
              </a:spcAft>
              <a:buFont typeface="Arial" charset="0"/>
              <a:buNone/>
              <a:defRPr/>
            </a:pPr>
            <a:r>
              <a:rPr lang="en-US" sz="2400" b="1" dirty="0">
                <a:solidFill>
                  <a:srgbClr val="333399"/>
                </a:solidFill>
                <a:latin typeface="+mn-lt"/>
                <a:cs typeface="Arial" charset="0"/>
              </a:rPr>
              <a:t>Geologic Hazards</a:t>
            </a:r>
          </a:p>
          <a:p>
            <a:pPr>
              <a:spcBef>
                <a:spcPts val="600"/>
              </a:spcBef>
              <a:spcAft>
                <a:spcPts val="600"/>
              </a:spcAft>
              <a:buFont typeface="Arial" charset="0"/>
              <a:buNone/>
              <a:defRPr/>
            </a:pPr>
            <a:r>
              <a:rPr lang="en-US" sz="2400" b="1" dirty="0">
                <a:solidFill>
                  <a:srgbClr val="333399"/>
                </a:solidFill>
                <a:latin typeface="+mn-lt"/>
                <a:cs typeface="Arial" charset="0"/>
              </a:rPr>
              <a:t>Floodplains and Wetlands</a:t>
            </a:r>
          </a:p>
          <a:p>
            <a:pPr>
              <a:spcBef>
                <a:spcPts val="600"/>
              </a:spcBef>
              <a:spcAft>
                <a:spcPts val="600"/>
              </a:spcAft>
              <a:buFont typeface="Arial" charset="0"/>
              <a:buNone/>
              <a:defRPr/>
            </a:pPr>
            <a:r>
              <a:rPr lang="en-US" sz="2400" b="1" dirty="0">
                <a:solidFill>
                  <a:srgbClr val="333399"/>
                </a:solidFill>
                <a:latin typeface="+mn-lt"/>
                <a:cs typeface="Arial" charset="0"/>
              </a:rPr>
              <a:t>Vegetation Coverage</a:t>
            </a:r>
          </a:p>
          <a:p>
            <a:pPr>
              <a:spcBef>
                <a:spcPts val="600"/>
              </a:spcBef>
              <a:spcAft>
                <a:spcPts val="600"/>
              </a:spcAft>
              <a:buFont typeface="Arial" charset="0"/>
              <a:buNone/>
              <a:defRPr/>
            </a:pPr>
            <a:r>
              <a:rPr lang="en-US" sz="2400" b="1" dirty="0">
                <a:solidFill>
                  <a:srgbClr val="333399"/>
                </a:solidFill>
                <a:latin typeface="+mn-lt"/>
                <a:cs typeface="Arial" charset="0"/>
              </a:rPr>
              <a:t>Habitats and Species</a:t>
            </a:r>
          </a:p>
          <a:p>
            <a:pPr>
              <a:spcBef>
                <a:spcPts val="600"/>
              </a:spcBef>
              <a:spcAft>
                <a:spcPts val="600"/>
              </a:spcAft>
              <a:buFont typeface="Arial" charset="0"/>
              <a:buNone/>
              <a:defRPr/>
            </a:pPr>
            <a:r>
              <a:rPr lang="en-US" sz="2400" b="1" dirty="0">
                <a:solidFill>
                  <a:srgbClr val="333399"/>
                </a:solidFill>
                <a:latin typeface="+mn-lt"/>
                <a:cs typeface="Arial" charset="0"/>
              </a:rPr>
              <a:t>Drift Cells</a:t>
            </a:r>
          </a:p>
          <a:p>
            <a:pPr>
              <a:spcBef>
                <a:spcPts val="600"/>
              </a:spcBef>
              <a:spcAft>
                <a:spcPts val="600"/>
              </a:spcAft>
              <a:buFont typeface="Arial" charset="0"/>
              <a:buNone/>
              <a:defRPr/>
            </a:pPr>
            <a:r>
              <a:rPr lang="en-US" sz="2400" b="1" dirty="0">
                <a:solidFill>
                  <a:srgbClr val="333399"/>
                </a:solidFill>
                <a:latin typeface="+mn-lt"/>
                <a:cs typeface="Arial" charset="0"/>
              </a:rPr>
              <a:t>Shoreline Modifications</a:t>
            </a:r>
          </a:p>
          <a:p>
            <a:pPr>
              <a:spcBef>
                <a:spcPts val="600"/>
              </a:spcBef>
              <a:spcAft>
                <a:spcPts val="600"/>
              </a:spcAft>
              <a:buFont typeface="Arial" charset="0"/>
              <a:buNone/>
              <a:defRPr/>
            </a:pPr>
            <a:r>
              <a:rPr lang="en-US" sz="2400" b="1" dirty="0">
                <a:solidFill>
                  <a:srgbClr val="333399"/>
                </a:solidFill>
                <a:latin typeface="+mn-lt"/>
                <a:cs typeface="Arial" charset="0"/>
              </a:rPr>
              <a:t>Water Quality</a:t>
            </a:r>
          </a:p>
          <a:p>
            <a:pPr>
              <a:spcBef>
                <a:spcPts val="600"/>
              </a:spcBef>
              <a:spcAft>
                <a:spcPts val="600"/>
              </a:spcAft>
              <a:buFont typeface="Arial" charset="0"/>
              <a:buNone/>
              <a:defRPr/>
            </a:pPr>
            <a:r>
              <a:rPr lang="en-US" sz="2400" b="1" dirty="0">
                <a:solidFill>
                  <a:srgbClr val="333399"/>
                </a:solidFill>
                <a:latin typeface="+mn-lt"/>
                <a:cs typeface="Arial" charset="0"/>
              </a:rPr>
              <a:t>Environmental Cleanup Sites</a:t>
            </a:r>
          </a:p>
        </p:txBody>
      </p:sp>
      <p:sp>
        <p:nvSpPr>
          <p:cNvPr id="5" name="Text Placeholder 2"/>
          <p:cNvSpPr txBox="1">
            <a:spLocks/>
          </p:cNvSpPr>
          <p:nvPr/>
        </p:nvSpPr>
        <p:spPr bwMode="auto">
          <a:xfrm>
            <a:off x="0" y="914400"/>
            <a:ext cx="7126288" cy="685800"/>
          </a:xfrm>
          <a:prstGeom prst="rect">
            <a:avLst/>
          </a:prstGeom>
          <a:noFill/>
          <a:ln w="9525">
            <a:noFill/>
            <a:miter lim="800000"/>
            <a:headEnd/>
            <a:tailEnd/>
          </a:ln>
        </p:spPr>
        <p:txBody>
          <a:bodyPr/>
          <a:lstStyle/>
          <a:p>
            <a:pPr marL="342900" indent="-342900" algn="ctr">
              <a:spcBef>
                <a:spcPct val="20000"/>
              </a:spcBef>
              <a:buFont typeface="Arial" charset="0"/>
              <a:buNone/>
              <a:defRPr/>
            </a:pPr>
            <a:r>
              <a:rPr lang="en-US" b="1" dirty="0">
                <a:solidFill>
                  <a:srgbClr val="333399"/>
                </a:solidFill>
                <a:latin typeface="+mn-lt"/>
                <a:cs typeface="Arial" charset="0"/>
              </a:rPr>
              <a:t>Inventory Elements</a:t>
            </a:r>
            <a:endParaRPr lang="en-US" b="1" dirty="0">
              <a:solidFill>
                <a:srgbClr val="333399"/>
              </a:solidFill>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1B7B8F3-15B7-4164-A7D2-6C3DC9C711CE}" type="slidenum">
              <a:rPr lang="en-US" smtClean="0"/>
              <a:pPr>
                <a:defRPr/>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endParaRPr lang="en-US" dirty="0"/>
          </a:p>
        </p:txBody>
      </p:sp>
      <p:pic>
        <p:nvPicPr>
          <p:cNvPr id="36867" name="Picture 4"/>
          <p:cNvPicPr>
            <a:picLocks noChangeAspect="1" noChangeArrowheads="1"/>
          </p:cNvPicPr>
          <p:nvPr/>
        </p:nvPicPr>
        <p:blipFill>
          <a:blip r:embed="rId3" cstate="print"/>
          <a:srcRect/>
          <a:stretch>
            <a:fillRect/>
          </a:stretch>
        </p:blipFill>
        <p:spPr bwMode="auto">
          <a:xfrm>
            <a:off x="2133600" y="1371600"/>
            <a:ext cx="6286500" cy="4695825"/>
          </a:xfrm>
          <a:prstGeom prst="rect">
            <a:avLst/>
          </a:prstGeom>
          <a:noFill/>
          <a:ln w="9525">
            <a:solidFill>
              <a:srgbClr val="333399"/>
            </a:solidFill>
            <a:miter lim="800000"/>
            <a:headEnd/>
            <a:tailEnd/>
          </a:ln>
        </p:spPr>
      </p:pic>
      <p:pic>
        <p:nvPicPr>
          <p:cNvPr id="36868" name="Picture 3"/>
          <p:cNvPicPr>
            <a:picLocks noChangeAspect="1" noChangeArrowheads="1"/>
          </p:cNvPicPr>
          <p:nvPr/>
        </p:nvPicPr>
        <p:blipFill>
          <a:blip r:embed="rId4" cstate="print"/>
          <a:srcRect/>
          <a:stretch>
            <a:fillRect/>
          </a:stretch>
        </p:blipFill>
        <p:spPr bwMode="auto">
          <a:xfrm>
            <a:off x="2133600" y="1219200"/>
            <a:ext cx="5724525" cy="223838"/>
          </a:xfrm>
          <a:prstGeom prst="rect">
            <a:avLst/>
          </a:prstGeom>
          <a:noFill/>
          <a:ln w="9525">
            <a:noFill/>
            <a:miter lim="800000"/>
            <a:headEnd/>
            <a:tailEnd/>
          </a:ln>
        </p:spPr>
      </p:pic>
      <p:pic>
        <p:nvPicPr>
          <p:cNvPr id="36869" name="Picture 5"/>
          <p:cNvPicPr>
            <a:picLocks noChangeAspect="1" noChangeArrowheads="1"/>
          </p:cNvPicPr>
          <p:nvPr/>
        </p:nvPicPr>
        <p:blipFill>
          <a:blip r:embed="rId5" cstate="print"/>
          <a:srcRect/>
          <a:stretch>
            <a:fillRect/>
          </a:stretch>
        </p:blipFill>
        <p:spPr bwMode="auto">
          <a:xfrm>
            <a:off x="228600" y="2133600"/>
            <a:ext cx="2305050" cy="3309938"/>
          </a:xfrm>
          <a:prstGeom prst="rect">
            <a:avLst/>
          </a:prstGeom>
          <a:noFill/>
          <a:ln w="9525">
            <a:solidFill>
              <a:srgbClr val="333399"/>
            </a:solid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B2185E6-B842-4141-9393-D3598E714F6D}" type="slidenum">
              <a:rPr lang="en-US" smtClean="0"/>
              <a:pPr>
                <a:defRPr/>
              </a:pPr>
              <a:t>13</a:t>
            </a:fld>
            <a:endParaRPr lang="en-US" dirty="0"/>
          </a:p>
        </p:txBody>
      </p:sp>
      <p:pic>
        <p:nvPicPr>
          <p:cNvPr id="37891" name="Picture 3"/>
          <p:cNvPicPr>
            <a:picLocks noChangeAspect="1" noChangeArrowheads="1"/>
          </p:cNvPicPr>
          <p:nvPr/>
        </p:nvPicPr>
        <p:blipFill>
          <a:blip r:embed="rId2" cstate="print"/>
          <a:srcRect/>
          <a:stretch>
            <a:fillRect/>
          </a:stretch>
        </p:blipFill>
        <p:spPr bwMode="auto">
          <a:xfrm>
            <a:off x="1598613" y="1247775"/>
            <a:ext cx="7434262" cy="4778375"/>
          </a:xfrm>
          <a:prstGeom prst="rect">
            <a:avLst/>
          </a:prstGeom>
          <a:noFill/>
          <a:ln w="9525">
            <a:solidFill>
              <a:schemeClr val="tx1"/>
            </a:solidFill>
            <a:miter lim="800000"/>
            <a:headEnd/>
            <a:tailEnd/>
          </a:ln>
        </p:spPr>
      </p:pic>
      <p:pic>
        <p:nvPicPr>
          <p:cNvPr id="37892" name="Picture 4"/>
          <p:cNvPicPr>
            <a:picLocks noChangeAspect="1" noChangeArrowheads="1"/>
          </p:cNvPicPr>
          <p:nvPr/>
        </p:nvPicPr>
        <p:blipFill>
          <a:blip r:embed="rId3" cstate="print"/>
          <a:srcRect/>
          <a:stretch>
            <a:fillRect/>
          </a:stretch>
        </p:blipFill>
        <p:spPr bwMode="auto">
          <a:xfrm>
            <a:off x="3124200" y="1371600"/>
            <a:ext cx="2647950" cy="200025"/>
          </a:xfrm>
          <a:prstGeom prst="rect">
            <a:avLst/>
          </a:prstGeom>
          <a:noFill/>
          <a:ln w="9525">
            <a:noFill/>
            <a:miter lim="800000"/>
            <a:headEnd/>
            <a:tailEnd/>
          </a:ln>
        </p:spPr>
      </p:pic>
      <p:pic>
        <p:nvPicPr>
          <p:cNvPr id="37893" name="Picture 6"/>
          <p:cNvPicPr>
            <a:picLocks noChangeAspect="1" noChangeArrowheads="1"/>
          </p:cNvPicPr>
          <p:nvPr/>
        </p:nvPicPr>
        <p:blipFill>
          <a:blip r:embed="rId4" cstate="print"/>
          <a:srcRect/>
          <a:stretch>
            <a:fillRect/>
          </a:stretch>
        </p:blipFill>
        <p:spPr bwMode="auto">
          <a:xfrm>
            <a:off x="152400" y="1371600"/>
            <a:ext cx="1719263" cy="2109788"/>
          </a:xfrm>
          <a:prstGeom prst="rect">
            <a:avLst/>
          </a:prstGeom>
          <a:noFill/>
          <a:ln w="9525">
            <a:solidFill>
              <a:schemeClr val="tx1"/>
            </a:solid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smtClean="0"/>
              <a:t>12</a:t>
            </a:r>
            <a:endParaRPr lang="en-US" dirty="0"/>
          </a:p>
        </p:txBody>
      </p:sp>
      <p:sp>
        <p:nvSpPr>
          <p:cNvPr id="39939" name="Content Placeholder 3"/>
          <p:cNvSpPr>
            <a:spLocks noGrp="1"/>
          </p:cNvSpPr>
          <p:nvPr>
            <p:ph idx="1"/>
          </p:nvPr>
        </p:nvSpPr>
        <p:spPr>
          <a:xfrm>
            <a:off x="457200" y="838200"/>
            <a:ext cx="8229600" cy="5287963"/>
          </a:xfrm>
        </p:spPr>
        <p:txBody>
          <a:bodyPr/>
          <a:lstStyle/>
          <a:p>
            <a:pPr marL="514350" indent="-514350"/>
            <a:r>
              <a:rPr lang="en-US" sz="3600" smtClean="0">
                <a:solidFill>
                  <a:srgbClr val="333399"/>
                </a:solidFill>
                <a:cs typeface="Arial" charset="0"/>
              </a:rPr>
              <a:t>Management Units</a:t>
            </a:r>
          </a:p>
          <a:p>
            <a:pPr marL="514350" indent="-514350" algn="l">
              <a:buFont typeface="Calibri" pitchFamily="34" charset="0"/>
              <a:buAutoNum type="arabicPeriod"/>
            </a:pPr>
            <a:r>
              <a:rPr lang="en-US" sz="2400" smtClean="0">
                <a:solidFill>
                  <a:srgbClr val="333399"/>
                </a:solidFill>
              </a:rPr>
              <a:t>Samish Bay</a:t>
            </a:r>
          </a:p>
          <a:p>
            <a:pPr marL="514350" indent="-514350" algn="l">
              <a:buFont typeface="Calibri" pitchFamily="34" charset="0"/>
              <a:buAutoNum type="arabicPeriod"/>
            </a:pPr>
            <a:r>
              <a:rPr lang="en-US" sz="2400" smtClean="0">
                <a:solidFill>
                  <a:srgbClr val="333399"/>
                </a:solidFill>
              </a:rPr>
              <a:t>Samish Island, Padilla Bay, and East Swinomish Channel</a:t>
            </a:r>
          </a:p>
          <a:p>
            <a:pPr marL="514350" indent="-514350" algn="l">
              <a:buFont typeface="Calibri" pitchFamily="34" charset="0"/>
              <a:buAutoNum type="arabicPeriod"/>
            </a:pPr>
            <a:r>
              <a:rPr lang="en-US" sz="2400" smtClean="0">
                <a:solidFill>
                  <a:srgbClr val="333399"/>
                </a:solidFill>
              </a:rPr>
              <a:t>Swinomish Tribal Reservation</a:t>
            </a:r>
          </a:p>
          <a:p>
            <a:pPr marL="514350" indent="-514350" algn="l">
              <a:buFont typeface="Calibri" pitchFamily="34" charset="0"/>
              <a:buAutoNum type="arabicPeriod"/>
            </a:pPr>
            <a:r>
              <a:rPr lang="en-US" sz="2400" smtClean="0">
                <a:solidFill>
                  <a:srgbClr val="333399"/>
                </a:solidFill>
              </a:rPr>
              <a:t>Fidalgo Island and Other Islands</a:t>
            </a:r>
          </a:p>
          <a:p>
            <a:pPr marL="514350" indent="-514350" algn="l">
              <a:buFont typeface="Calibri" pitchFamily="34" charset="0"/>
              <a:buAutoNum type="arabicPeriod"/>
            </a:pPr>
            <a:r>
              <a:rPr lang="en-US" sz="2400" smtClean="0">
                <a:solidFill>
                  <a:srgbClr val="333399"/>
                </a:solidFill>
              </a:rPr>
              <a:t>Skagit Bay/Delta</a:t>
            </a:r>
          </a:p>
          <a:p>
            <a:pPr marL="514350" indent="-514350" algn="l">
              <a:buFont typeface="Calibri" pitchFamily="34" charset="0"/>
              <a:buAutoNum type="arabicPeriod"/>
            </a:pPr>
            <a:r>
              <a:rPr lang="en-US" sz="2400" smtClean="0">
                <a:solidFill>
                  <a:srgbClr val="333399"/>
                </a:solidFill>
              </a:rPr>
              <a:t>Lower Skagit River- Diking Districts</a:t>
            </a:r>
          </a:p>
          <a:p>
            <a:pPr marL="514350" indent="-514350" algn="l">
              <a:buFont typeface="Calibri" pitchFamily="34" charset="0"/>
              <a:buAutoNum type="arabicPeriod"/>
            </a:pPr>
            <a:r>
              <a:rPr lang="en-US" sz="2400" smtClean="0">
                <a:solidFill>
                  <a:srgbClr val="333399"/>
                </a:solidFill>
              </a:rPr>
              <a:t>Samish River</a:t>
            </a:r>
          </a:p>
          <a:p>
            <a:pPr marL="514350" indent="-514350" algn="l">
              <a:buFont typeface="Calibri" pitchFamily="34" charset="0"/>
              <a:buAutoNum type="arabicPeriod"/>
            </a:pPr>
            <a:r>
              <a:rPr lang="en-US" sz="2400" smtClean="0">
                <a:solidFill>
                  <a:srgbClr val="333399"/>
                </a:solidFill>
              </a:rPr>
              <a:t>Middle Skagit River</a:t>
            </a:r>
          </a:p>
          <a:p>
            <a:pPr marL="514350" indent="-514350" algn="l">
              <a:buFont typeface="Calibri" pitchFamily="34" charset="0"/>
              <a:buAutoNum type="arabicPeriod"/>
            </a:pPr>
            <a:r>
              <a:rPr lang="en-US" sz="2400" smtClean="0">
                <a:solidFill>
                  <a:srgbClr val="333399"/>
                </a:solidFill>
              </a:rPr>
              <a:t>Upper Skagit River</a:t>
            </a:r>
          </a:p>
          <a:p>
            <a:pPr marL="514350" indent="-514350" algn="l">
              <a:buFont typeface="Calibri" pitchFamily="34" charset="0"/>
              <a:buAutoNum type="arabicPeriod"/>
            </a:pPr>
            <a:r>
              <a:rPr lang="en-US" sz="2400" smtClean="0">
                <a:solidFill>
                  <a:srgbClr val="333399"/>
                </a:solidFill>
              </a:rPr>
              <a:t>Nooksack Watershed (WRIA 1)</a:t>
            </a:r>
          </a:p>
          <a:p>
            <a:pPr marL="514350" indent="-514350" algn="l">
              <a:buFont typeface="Calibri" pitchFamily="34" charset="0"/>
              <a:buAutoNum type="arabicPeriod"/>
            </a:pPr>
            <a:r>
              <a:rPr lang="en-US" sz="2400" smtClean="0">
                <a:solidFill>
                  <a:srgbClr val="333399"/>
                </a:solidFill>
              </a:rPr>
              <a:t>Stillaguamish Watershed (WRIA 5)</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54563"/>
          </a:xfrm>
        </p:spPr>
        <p:txBody>
          <a:bodyPr/>
          <a:lstStyle/>
          <a:p>
            <a:pPr>
              <a:spcBef>
                <a:spcPts val="1200"/>
              </a:spcBef>
              <a:spcAft>
                <a:spcPts val="1200"/>
              </a:spcAft>
              <a:defRPr/>
            </a:pPr>
            <a:r>
              <a:rPr lang="en-US" dirty="0" smtClean="0">
                <a:solidFill>
                  <a:srgbClr val="333399"/>
                </a:solidFill>
              </a:rPr>
              <a:t>Analysis of Ecological Functions</a:t>
            </a:r>
          </a:p>
          <a:p>
            <a:pPr marL="457200" indent="-457200" algn="l">
              <a:spcBef>
                <a:spcPts val="1200"/>
              </a:spcBef>
              <a:spcAft>
                <a:spcPts val="1200"/>
              </a:spcAft>
              <a:buFont typeface="Arial" pitchFamily="34" charset="0"/>
              <a:buChar char="•"/>
              <a:defRPr/>
            </a:pPr>
            <a:r>
              <a:rPr lang="en-US" b="0" dirty="0" smtClean="0">
                <a:solidFill>
                  <a:srgbClr val="333399"/>
                </a:solidFill>
              </a:rPr>
              <a:t>Broken down by shoreline </a:t>
            </a:r>
            <a:r>
              <a:rPr lang="en-US" b="0" i="1" dirty="0" smtClean="0">
                <a:solidFill>
                  <a:schemeClr val="accent3">
                    <a:lumMod val="75000"/>
                  </a:schemeClr>
                </a:solidFill>
              </a:rPr>
              <a:t>reaches</a:t>
            </a:r>
          </a:p>
          <a:p>
            <a:pPr marL="457200" indent="-457200" algn="l">
              <a:spcBef>
                <a:spcPts val="1200"/>
              </a:spcBef>
              <a:spcAft>
                <a:spcPts val="1200"/>
              </a:spcAft>
              <a:buFont typeface="Arial" pitchFamily="34" charset="0"/>
              <a:buChar char="•"/>
              <a:defRPr/>
            </a:pPr>
            <a:r>
              <a:rPr lang="en-US" b="0" dirty="0" smtClean="0">
                <a:solidFill>
                  <a:srgbClr val="333399"/>
                </a:solidFill>
              </a:rPr>
              <a:t>Conduct </a:t>
            </a:r>
            <a:r>
              <a:rPr lang="en-US" b="0" i="1" dirty="0" smtClean="0">
                <a:solidFill>
                  <a:schemeClr val="accent3">
                    <a:lumMod val="75000"/>
                  </a:schemeClr>
                </a:solidFill>
              </a:rPr>
              <a:t>qualitative</a:t>
            </a:r>
            <a:r>
              <a:rPr lang="en-US" b="0" dirty="0" smtClean="0">
                <a:solidFill>
                  <a:srgbClr val="333399"/>
                </a:solidFill>
              </a:rPr>
              <a:t> and </a:t>
            </a:r>
            <a:r>
              <a:rPr lang="en-US" b="0" i="1" dirty="0" smtClean="0">
                <a:solidFill>
                  <a:schemeClr val="accent3">
                    <a:lumMod val="75000"/>
                  </a:schemeClr>
                </a:solidFill>
              </a:rPr>
              <a:t>quantitative</a:t>
            </a:r>
            <a:r>
              <a:rPr lang="en-US" b="0" dirty="0" smtClean="0">
                <a:solidFill>
                  <a:srgbClr val="333399"/>
                </a:solidFill>
              </a:rPr>
              <a:t> analysis of all shorelines within the County </a:t>
            </a:r>
          </a:p>
          <a:p>
            <a:pPr marL="457200" indent="-457200" algn="l">
              <a:spcBef>
                <a:spcPts val="1200"/>
              </a:spcBef>
              <a:spcAft>
                <a:spcPts val="1200"/>
              </a:spcAft>
              <a:buFont typeface="Arial" pitchFamily="34" charset="0"/>
              <a:buChar char="•"/>
              <a:defRPr/>
            </a:pPr>
            <a:r>
              <a:rPr lang="en-US" b="0" dirty="0" smtClean="0">
                <a:solidFill>
                  <a:srgbClr val="333399"/>
                </a:solidFill>
              </a:rPr>
              <a:t>Use </a:t>
            </a:r>
            <a:r>
              <a:rPr lang="en-US" b="0" i="1" dirty="0" smtClean="0">
                <a:solidFill>
                  <a:schemeClr val="accent3">
                    <a:lumMod val="75000"/>
                  </a:schemeClr>
                </a:solidFill>
              </a:rPr>
              <a:t>existing studies </a:t>
            </a:r>
            <a:r>
              <a:rPr lang="en-US" b="0" dirty="0" smtClean="0">
                <a:solidFill>
                  <a:srgbClr val="333399"/>
                </a:solidFill>
              </a:rPr>
              <a:t>to supplement county-wide analysis </a:t>
            </a:r>
          </a:p>
          <a:p>
            <a:pPr marL="457200" indent="-457200" algn="l">
              <a:spcBef>
                <a:spcPts val="1200"/>
              </a:spcBef>
              <a:spcAft>
                <a:spcPts val="1200"/>
              </a:spcAft>
              <a:buFont typeface="Arial" pitchFamily="34" charset="0"/>
              <a:buChar char="•"/>
              <a:defRPr/>
            </a:pPr>
            <a:r>
              <a:rPr lang="en-US" b="0" dirty="0" smtClean="0">
                <a:solidFill>
                  <a:srgbClr val="333399"/>
                </a:solidFill>
              </a:rPr>
              <a:t>Hydrologic, Hyporheic, Vegetative, Habitat</a:t>
            </a:r>
          </a:p>
        </p:txBody>
      </p:sp>
      <p:sp>
        <p:nvSpPr>
          <p:cNvPr id="3" name="Slide Number Placeholder 2"/>
          <p:cNvSpPr>
            <a:spLocks noGrp="1"/>
          </p:cNvSpPr>
          <p:nvPr>
            <p:ph type="sldNum" sz="quarter" idx="12"/>
          </p:nvPr>
        </p:nvSpPr>
        <p:spPr/>
        <p:txBody>
          <a:bodyPr/>
          <a:lstStyle/>
          <a:p>
            <a:pPr>
              <a:defRPr/>
            </a:pPr>
            <a:fld id="{F0950B70-9707-4549-A78E-E49BEF560163}" type="slidenum">
              <a:rPr lang="en-US" smtClean="0"/>
              <a:pPr>
                <a:defRPr/>
              </a:pPr>
              <a:t>15</a:t>
            </a:fld>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422BEBC-3F27-4F2A-B7A4-4D32ED479200}" type="slidenum">
              <a:rPr lang="en-US" smtClean="0">
                <a:solidFill>
                  <a:srgbClr val="333399"/>
                </a:solidFill>
              </a:rPr>
              <a:pPr>
                <a:defRPr/>
              </a:pPr>
              <a:t>16</a:t>
            </a:fld>
            <a:endParaRPr lang="en-US" dirty="0">
              <a:solidFill>
                <a:srgbClr val="333399"/>
              </a:solidFill>
            </a:endParaRPr>
          </a:p>
        </p:txBody>
      </p:sp>
      <p:sp>
        <p:nvSpPr>
          <p:cNvPr id="43011" name="Content Placeholder 4"/>
          <p:cNvSpPr>
            <a:spLocks noGrp="1"/>
          </p:cNvSpPr>
          <p:nvPr>
            <p:ph idx="1"/>
          </p:nvPr>
        </p:nvSpPr>
        <p:spPr>
          <a:xfrm>
            <a:off x="457200" y="1295400"/>
            <a:ext cx="8229600" cy="533400"/>
          </a:xfrm>
        </p:spPr>
        <p:txBody>
          <a:bodyPr/>
          <a:lstStyle/>
          <a:p>
            <a:r>
              <a:rPr lang="en-US" dirty="0" smtClean="0">
                <a:solidFill>
                  <a:srgbClr val="333399"/>
                </a:solidFill>
              </a:rPr>
              <a:t>Evaluation of Ecological Functions</a:t>
            </a:r>
          </a:p>
          <a:p>
            <a:endParaRPr lang="en-US" dirty="0" smtClean="0">
              <a:solidFill>
                <a:srgbClr val="333399"/>
              </a:solidFill>
            </a:endParaRPr>
          </a:p>
        </p:txBody>
      </p:sp>
      <p:graphicFrame>
        <p:nvGraphicFramePr>
          <p:cNvPr id="6" name="Table 5"/>
          <p:cNvGraphicFramePr>
            <a:graphicFrameLocks noGrp="1"/>
          </p:cNvGraphicFramePr>
          <p:nvPr/>
        </p:nvGraphicFramePr>
        <p:xfrm>
          <a:off x="457200" y="2057400"/>
          <a:ext cx="7824100" cy="3714355"/>
        </p:xfrm>
        <a:graphic>
          <a:graphicData uri="http://schemas.openxmlformats.org/drawingml/2006/table">
            <a:tbl>
              <a:tblPr>
                <a:tableStyleId>{073A0DAA-6AF3-43AB-8588-CEC1D06C72B9}</a:tableStyleId>
              </a:tblPr>
              <a:tblGrid>
                <a:gridCol w="2496367"/>
                <a:gridCol w="1775911"/>
                <a:gridCol w="1775911"/>
                <a:gridCol w="1775911"/>
              </a:tblGrid>
              <a:tr h="394794">
                <a:tc rowSpan="2">
                  <a:txBody>
                    <a:bodyPr/>
                    <a:lstStyle/>
                    <a:p>
                      <a:pPr algn="ctr" fontAlgn="ctr"/>
                      <a:r>
                        <a:rPr lang="en-US" sz="1800" b="1" u="none" strike="noStrike" dirty="0">
                          <a:effectLst/>
                        </a:rPr>
                        <a:t>Category</a:t>
                      </a:r>
                      <a:endParaRPr lang="en-US" sz="1800" b="1" i="0" u="none" strike="noStrike" dirty="0">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b"/>
                      <a:r>
                        <a:rPr lang="en-US" sz="1800" b="1" u="none" strike="noStrike" dirty="0">
                          <a:effectLst/>
                        </a:rPr>
                        <a:t>Vegetation</a:t>
                      </a:r>
                      <a:endParaRPr lang="en-US" sz="1800" b="1" i="0" u="none" strike="noStrike" dirty="0">
                        <a:solidFill>
                          <a:srgbClr val="000000"/>
                        </a:solidFill>
                        <a:effectLst/>
                        <a:latin typeface="Calibri"/>
                      </a:endParaRPr>
                    </a:p>
                  </a:txBody>
                  <a:tcPr marL="5298" marR="5298" marT="52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595806">
                <a:tc vMerge="1">
                  <a:txBody>
                    <a:bodyPr/>
                    <a:lstStyle/>
                    <a:p>
                      <a:endParaRPr lang="en-US"/>
                    </a:p>
                  </a:txBody>
                  <a:tcPr/>
                </a:tc>
                <a:tc>
                  <a:txBody>
                    <a:bodyPr/>
                    <a:lstStyle/>
                    <a:p>
                      <a:pPr algn="l" fontAlgn="b"/>
                      <a:r>
                        <a:rPr lang="en-US" sz="1800" b="1" u="none" strike="noStrike" dirty="0" smtClean="0">
                          <a:effectLst/>
                        </a:rPr>
                        <a:t> Shade</a:t>
                      </a:r>
                      <a:endParaRPr lang="en-US" sz="1800" b="1" i="0" u="none" strike="noStrike" dirty="0">
                        <a:solidFill>
                          <a:srgbClr val="000000"/>
                        </a:solidFill>
                        <a:effectLst/>
                        <a:latin typeface="Calibri"/>
                      </a:endParaRPr>
                    </a:p>
                  </a:txBody>
                  <a:tcPr marL="5298" marR="5298" marT="52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u="none" strike="noStrike" dirty="0" smtClean="0">
                          <a:effectLst/>
                        </a:rPr>
                        <a:t> LWD recruitment</a:t>
                      </a:r>
                      <a:endParaRPr lang="en-US" sz="1800" b="1" i="0" u="none" strike="noStrike" dirty="0">
                        <a:solidFill>
                          <a:srgbClr val="000000"/>
                        </a:solidFill>
                        <a:effectLst/>
                        <a:latin typeface="Calibri"/>
                      </a:endParaRPr>
                    </a:p>
                  </a:txBody>
                  <a:tcPr marL="5298" marR="5298" marT="52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u="none" strike="noStrike" dirty="0" smtClean="0">
                          <a:effectLst/>
                        </a:rPr>
                        <a:t>Soil </a:t>
                      </a:r>
                      <a:r>
                        <a:rPr lang="en-US" sz="1800" b="1" u="none" strike="noStrike" dirty="0">
                          <a:effectLst/>
                        </a:rPr>
                        <a:t>stabilization</a:t>
                      </a:r>
                      <a:endParaRPr lang="en-US" sz="1800" b="1" i="0" u="none" strike="noStrike" dirty="0">
                        <a:solidFill>
                          <a:srgbClr val="000000"/>
                        </a:solidFill>
                        <a:effectLst/>
                        <a:latin typeface="Calibri"/>
                      </a:endParaRPr>
                    </a:p>
                  </a:txBody>
                  <a:tcPr marL="5298" marR="5298" marT="52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4794">
                <a:tc>
                  <a:txBody>
                    <a:bodyPr/>
                    <a:lstStyle/>
                    <a:p>
                      <a:pPr algn="l" fontAlgn="ctr"/>
                      <a:r>
                        <a:rPr lang="en-US" sz="1800" b="1" u="none" strike="noStrike" dirty="0" smtClean="0">
                          <a:effectLst/>
                        </a:rPr>
                        <a:t> Floodplain</a:t>
                      </a:r>
                      <a:endParaRPr lang="en-US" sz="1800" b="1" i="0" u="none" strike="noStrike" dirty="0">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effectLst/>
                        </a:rPr>
                        <a:t> </a:t>
                      </a:r>
                      <a:endParaRPr lang="en-US" sz="1800" b="1" i="0" u="none" strike="noStrike" dirty="0">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effectLst/>
                        </a:rPr>
                        <a:t>x</a:t>
                      </a:r>
                      <a:endParaRPr lang="en-US" sz="1800" b="1" i="0" u="none" strike="noStrike" dirty="0">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effectLst/>
                        </a:rPr>
                        <a:t> </a:t>
                      </a:r>
                      <a:endParaRPr lang="en-US" sz="1800" b="1" i="0" u="none" strike="noStrike" dirty="0">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88760">
                <a:tc>
                  <a:txBody>
                    <a:bodyPr/>
                    <a:lstStyle/>
                    <a:p>
                      <a:pPr algn="l" fontAlgn="ctr"/>
                      <a:r>
                        <a:rPr lang="en-US" sz="1800" b="1" u="none" strike="noStrike" dirty="0" smtClean="0">
                          <a:effectLst/>
                        </a:rPr>
                        <a:t> Length </a:t>
                      </a:r>
                      <a:r>
                        <a:rPr lang="en-US" sz="1800" b="1" u="none" strike="noStrike" dirty="0">
                          <a:effectLst/>
                        </a:rPr>
                        <a:t>of </a:t>
                      </a:r>
                      <a:r>
                        <a:rPr lang="en-US" sz="1800" b="1" u="none" strike="noStrike" dirty="0" smtClean="0">
                          <a:effectLst/>
                        </a:rPr>
                        <a:t>armoring</a:t>
                      </a:r>
                      <a:endParaRPr lang="en-US" sz="1800" b="1" i="0" u="none" strike="noStrike" dirty="0">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effectLst/>
                        </a:rPr>
                        <a:t> </a:t>
                      </a:r>
                      <a:endParaRPr lang="en-US" sz="1800" b="1" i="0" u="none" strike="noStrike" dirty="0">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effectLst/>
                        </a:rPr>
                        <a:t>x</a:t>
                      </a:r>
                      <a:endParaRPr lang="en-US" sz="1800" b="1" i="0" u="none" strike="noStrike" dirty="0">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effectLst/>
                        </a:rPr>
                        <a:t> </a:t>
                      </a:r>
                      <a:endParaRPr lang="en-US" sz="1800" b="1" i="0" u="none" strike="noStrike" dirty="0">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5819">
                <a:tc>
                  <a:txBody>
                    <a:bodyPr/>
                    <a:lstStyle/>
                    <a:p>
                      <a:pPr algn="l" fontAlgn="ctr"/>
                      <a:r>
                        <a:rPr lang="en-US" sz="1800" b="1" u="none" strike="noStrike" dirty="0" smtClean="0">
                          <a:effectLst/>
                        </a:rPr>
                        <a:t> Tree/forest cover</a:t>
                      </a:r>
                      <a:endParaRPr lang="en-US" sz="1800" b="1" i="0" u="none" strike="noStrike" dirty="0">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a:effectLst/>
                        </a:rPr>
                        <a:t>x</a:t>
                      </a:r>
                      <a:endParaRPr lang="en-US" sz="1800" b="1" i="0" u="none" strike="noStrike">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effectLst/>
                        </a:rPr>
                        <a:t> </a:t>
                      </a:r>
                      <a:endParaRPr lang="en-US" sz="1800" b="1" i="0" u="none" strike="noStrike" dirty="0">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effectLst/>
                        </a:rPr>
                        <a:t> </a:t>
                      </a:r>
                      <a:endParaRPr lang="en-US" sz="1800" b="1" i="0" u="none" strike="noStrike" dirty="0">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4794">
                <a:tc>
                  <a:txBody>
                    <a:bodyPr/>
                    <a:lstStyle/>
                    <a:p>
                      <a:pPr algn="l" fontAlgn="ctr"/>
                      <a:r>
                        <a:rPr lang="en-US" sz="1800" b="1" u="none" strike="noStrike" dirty="0" smtClean="0">
                          <a:effectLst/>
                        </a:rPr>
                        <a:t> Slope </a:t>
                      </a:r>
                      <a:r>
                        <a:rPr lang="en-US" sz="1800" b="1" u="none" strike="noStrike" dirty="0">
                          <a:effectLst/>
                        </a:rPr>
                        <a:t>&lt;15%</a:t>
                      </a:r>
                      <a:endParaRPr lang="en-US" sz="1800" b="1" i="0" u="none" strike="noStrike" dirty="0">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a:effectLst/>
                        </a:rPr>
                        <a:t> </a:t>
                      </a:r>
                      <a:endParaRPr lang="en-US" sz="1800" b="1" i="0" u="none" strike="noStrike">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effectLst/>
                        </a:rPr>
                        <a:t> </a:t>
                      </a:r>
                      <a:endParaRPr lang="en-US" sz="1800" b="1" i="0" u="none" strike="noStrike" dirty="0">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effectLst/>
                        </a:rPr>
                        <a:t> </a:t>
                      </a:r>
                      <a:endParaRPr lang="en-US" sz="1800" b="1" i="0" u="none" strike="noStrike" dirty="0">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4794">
                <a:tc>
                  <a:txBody>
                    <a:bodyPr/>
                    <a:lstStyle/>
                    <a:p>
                      <a:pPr algn="l" fontAlgn="ctr"/>
                      <a:r>
                        <a:rPr lang="en-US" sz="1800" b="1" u="none" strike="noStrike" dirty="0" smtClean="0">
                          <a:effectLst/>
                        </a:rPr>
                        <a:t> Soils – </a:t>
                      </a:r>
                      <a:r>
                        <a:rPr lang="en-US" sz="1800" b="1" u="none" strike="noStrike" dirty="0" err="1">
                          <a:effectLst/>
                        </a:rPr>
                        <a:t>erodability</a:t>
                      </a:r>
                      <a:endParaRPr lang="en-US" sz="1800" b="1" i="0" u="none" strike="noStrike" dirty="0">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a:effectLst/>
                        </a:rPr>
                        <a:t> </a:t>
                      </a:r>
                      <a:endParaRPr lang="en-US" sz="1800" b="1" i="0" u="none" strike="noStrike">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a:effectLst/>
                        </a:rPr>
                        <a:t> </a:t>
                      </a:r>
                      <a:endParaRPr lang="en-US" sz="1800" b="1" i="0" u="none" strike="noStrike">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effectLst/>
                        </a:rPr>
                        <a:t>x</a:t>
                      </a:r>
                      <a:endParaRPr lang="en-US" sz="1800" b="1" i="0" u="none" strike="noStrike" dirty="0">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4794">
                <a:tc>
                  <a:txBody>
                    <a:bodyPr/>
                    <a:lstStyle/>
                    <a:p>
                      <a:pPr algn="l" fontAlgn="ctr"/>
                      <a:r>
                        <a:rPr lang="en-US" sz="1800" b="1" u="none" strike="noStrike" dirty="0" smtClean="0">
                          <a:effectLst/>
                        </a:rPr>
                        <a:t> Vegetation </a:t>
                      </a:r>
                      <a:r>
                        <a:rPr lang="en-US" sz="1800" b="1" u="none" strike="noStrike" dirty="0">
                          <a:effectLst/>
                        </a:rPr>
                        <a:t>- </a:t>
                      </a:r>
                      <a:r>
                        <a:rPr lang="en-US" sz="1800" b="1" u="none" strike="noStrike" dirty="0" smtClean="0">
                          <a:effectLst/>
                        </a:rPr>
                        <a:t>tree/shrub</a:t>
                      </a:r>
                      <a:endParaRPr lang="en-US" sz="1800" b="1" i="0" u="none" strike="noStrike" dirty="0">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a:effectLst/>
                        </a:rPr>
                        <a:t> </a:t>
                      </a:r>
                      <a:endParaRPr lang="en-US" sz="1800" b="1" i="0" u="none" strike="noStrike">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a:effectLst/>
                        </a:rPr>
                        <a:t>x</a:t>
                      </a:r>
                      <a:endParaRPr lang="en-US" sz="1800" b="1" i="0" u="none" strike="noStrike">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effectLst/>
                        </a:rPr>
                        <a:t>x</a:t>
                      </a:r>
                      <a:endParaRPr lang="en-US" sz="1800" b="1" i="0" u="none" strike="noStrike" dirty="0">
                        <a:solidFill>
                          <a:srgbClr val="000000"/>
                        </a:solidFill>
                        <a:effectLst/>
                        <a:latin typeface="Calibri"/>
                      </a:endParaRPr>
                    </a:p>
                  </a:txBody>
                  <a:tcPr marL="5298" marR="5298" marT="5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3"/>
          </a:xfrm>
        </p:spPr>
        <p:txBody>
          <a:bodyPr/>
          <a:lstStyle/>
          <a:p>
            <a:pPr>
              <a:defRPr/>
            </a:pPr>
            <a:r>
              <a:rPr lang="en-US" sz="3600" dirty="0" smtClean="0">
                <a:solidFill>
                  <a:srgbClr val="333399"/>
                </a:solidFill>
              </a:rPr>
              <a:t>What scores provide:</a:t>
            </a:r>
          </a:p>
          <a:p>
            <a:pPr marL="0" indent="0">
              <a:defRPr/>
            </a:pPr>
            <a:r>
              <a:rPr lang="en-US" b="0" dirty="0" smtClean="0">
                <a:solidFill>
                  <a:srgbClr val="333399"/>
                </a:solidFill>
              </a:rPr>
              <a:t>Quantitative, objective evaluation of </a:t>
            </a:r>
            <a:r>
              <a:rPr lang="en-US" b="0" i="1" dirty="0" smtClean="0">
                <a:solidFill>
                  <a:srgbClr val="333399"/>
                </a:solidFill>
              </a:rPr>
              <a:t>relative</a:t>
            </a:r>
            <a:r>
              <a:rPr lang="en-US" b="0" dirty="0" smtClean="0">
                <a:solidFill>
                  <a:srgbClr val="333399"/>
                </a:solidFill>
              </a:rPr>
              <a:t> functions within reaches and management units</a:t>
            </a:r>
          </a:p>
          <a:p>
            <a:pPr marL="0" indent="0">
              <a:defRPr/>
            </a:pPr>
            <a:r>
              <a:rPr lang="en-US" sz="3600" dirty="0" smtClean="0">
                <a:solidFill>
                  <a:srgbClr val="333399"/>
                </a:solidFill>
              </a:rPr>
              <a:t>What scores are not:  </a:t>
            </a:r>
          </a:p>
          <a:p>
            <a:pPr marL="0" indent="0">
              <a:defRPr/>
            </a:pPr>
            <a:r>
              <a:rPr lang="en-US" b="0" dirty="0" smtClean="0">
                <a:solidFill>
                  <a:srgbClr val="333399"/>
                </a:solidFill>
              </a:rPr>
              <a:t>Absolute metric of ecological function</a:t>
            </a:r>
          </a:p>
          <a:p>
            <a:pPr marL="0" indent="0">
              <a:defRPr/>
            </a:pPr>
            <a:endParaRPr lang="en-US" dirty="0">
              <a:solidFill>
                <a:srgbClr val="333399"/>
              </a:solidFill>
            </a:endParaRPr>
          </a:p>
        </p:txBody>
      </p:sp>
      <p:sp>
        <p:nvSpPr>
          <p:cNvPr id="3" name="Slide Number Placeholder 2"/>
          <p:cNvSpPr>
            <a:spLocks noGrp="1"/>
          </p:cNvSpPr>
          <p:nvPr>
            <p:ph type="sldNum" sz="quarter" idx="12"/>
          </p:nvPr>
        </p:nvSpPr>
        <p:spPr/>
        <p:txBody>
          <a:bodyPr/>
          <a:lstStyle/>
          <a:p>
            <a:pPr>
              <a:defRPr/>
            </a:pPr>
            <a:fld id="{F003AFFD-2157-4181-95A9-04D6639DB086}" type="slidenum">
              <a:rPr lang="en-US" smtClean="0"/>
              <a:pPr>
                <a:defRPr/>
              </a:pPr>
              <a:t>17</a:t>
            </a:fld>
            <a:endParaRPr lang="en-US" dirty="0"/>
          </a:p>
        </p:txBody>
      </p:sp>
      <p:pic>
        <p:nvPicPr>
          <p:cNvPr id="45060" name="Picture 3"/>
          <p:cNvPicPr>
            <a:picLocks noChangeAspect="1"/>
          </p:cNvPicPr>
          <p:nvPr/>
        </p:nvPicPr>
        <p:blipFill>
          <a:blip r:embed="rId3" cstate="print"/>
          <a:srcRect l="38535" t="37135" r="13680"/>
          <a:stretch>
            <a:fillRect/>
          </a:stretch>
        </p:blipFill>
        <p:spPr bwMode="auto">
          <a:xfrm>
            <a:off x="427038" y="4773613"/>
            <a:ext cx="2135187" cy="1866900"/>
          </a:xfrm>
          <a:prstGeom prst="rect">
            <a:avLst/>
          </a:prstGeom>
          <a:noFill/>
          <a:ln w="9525">
            <a:noFill/>
            <a:miter lim="800000"/>
            <a:headEnd/>
            <a:tailEnd/>
          </a:ln>
        </p:spPr>
      </p:pic>
      <p:pic>
        <p:nvPicPr>
          <p:cNvPr id="45061" name="Picture 4"/>
          <p:cNvPicPr>
            <a:picLocks noChangeAspect="1"/>
          </p:cNvPicPr>
          <p:nvPr/>
        </p:nvPicPr>
        <p:blipFill>
          <a:blip r:embed="rId4" cstate="print"/>
          <a:srcRect t="12582" r="22173" b="14951"/>
          <a:stretch>
            <a:fillRect/>
          </a:stretch>
        </p:blipFill>
        <p:spPr bwMode="auto">
          <a:xfrm>
            <a:off x="2667000" y="4773613"/>
            <a:ext cx="3000375" cy="1855787"/>
          </a:xfrm>
          <a:prstGeom prst="rect">
            <a:avLst/>
          </a:prstGeom>
          <a:noFill/>
          <a:ln w="9525">
            <a:noFill/>
            <a:miter lim="800000"/>
            <a:headEnd/>
            <a:tailEnd/>
          </a:ln>
        </p:spPr>
      </p:pic>
      <p:pic>
        <p:nvPicPr>
          <p:cNvPr id="45062" name="Picture 5" descr="http://www.nature.org/ourinitiatives/regions/northamerica/unitedstates/washington/skagit_900px.jpg"/>
          <p:cNvPicPr>
            <a:picLocks noChangeAspect="1" noChangeArrowheads="1"/>
          </p:cNvPicPr>
          <p:nvPr/>
        </p:nvPicPr>
        <p:blipFill>
          <a:blip r:embed="rId5" cstate="print"/>
          <a:srcRect l="28712"/>
          <a:stretch>
            <a:fillRect/>
          </a:stretch>
        </p:blipFill>
        <p:spPr bwMode="auto">
          <a:xfrm>
            <a:off x="5807075" y="4800600"/>
            <a:ext cx="2346325" cy="1828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lstStyle/>
          <a:p>
            <a:pPr>
              <a:defRPr/>
            </a:pPr>
            <a:r>
              <a:rPr lang="en-US" dirty="0" smtClean="0">
                <a:solidFill>
                  <a:srgbClr val="333399"/>
                </a:solidFill>
              </a:rPr>
              <a:t>General Findings</a:t>
            </a:r>
          </a:p>
          <a:p>
            <a:pPr marL="457200" indent="-457200" algn="l">
              <a:buFont typeface="Arial" pitchFamily="34" charset="0"/>
              <a:buChar char="•"/>
              <a:defRPr/>
            </a:pPr>
            <a:r>
              <a:rPr lang="en-US" sz="2800" b="0" dirty="0" smtClean="0">
                <a:solidFill>
                  <a:srgbClr val="333399"/>
                </a:solidFill>
              </a:rPr>
              <a:t>Functional scores generally consistent with intuitive weighting and past site specific studies</a:t>
            </a:r>
            <a:endParaRPr lang="en-US" sz="2800" b="0" dirty="0">
              <a:solidFill>
                <a:srgbClr val="333399"/>
              </a:solidFill>
            </a:endParaRPr>
          </a:p>
          <a:p>
            <a:pPr marL="457200" indent="-457200" algn="l">
              <a:buFont typeface="Arial" pitchFamily="34" charset="0"/>
              <a:buChar char="•"/>
              <a:defRPr/>
            </a:pPr>
            <a:r>
              <a:rPr lang="en-US" sz="2800" b="0" dirty="0" smtClean="0">
                <a:solidFill>
                  <a:srgbClr val="333399"/>
                </a:solidFill>
              </a:rPr>
              <a:t>Functions related to:</a:t>
            </a:r>
          </a:p>
          <a:p>
            <a:pPr marL="1257300" lvl="2" indent="-457200">
              <a:defRPr/>
            </a:pPr>
            <a:r>
              <a:rPr lang="en-US" sz="2400" dirty="0" smtClean="0">
                <a:solidFill>
                  <a:srgbClr val="333399"/>
                </a:solidFill>
              </a:rPr>
              <a:t>Land use</a:t>
            </a:r>
          </a:p>
          <a:p>
            <a:pPr marL="1257300" lvl="2" indent="-457200">
              <a:defRPr/>
            </a:pPr>
            <a:r>
              <a:rPr lang="en-US" sz="2400" dirty="0" smtClean="0">
                <a:solidFill>
                  <a:srgbClr val="333399"/>
                </a:solidFill>
              </a:rPr>
              <a:t>Forest cover</a:t>
            </a:r>
          </a:p>
          <a:p>
            <a:pPr marL="1257300" lvl="2" indent="-457200">
              <a:defRPr/>
            </a:pPr>
            <a:r>
              <a:rPr lang="en-US" sz="2400" dirty="0" smtClean="0">
                <a:solidFill>
                  <a:srgbClr val="333399"/>
                </a:solidFill>
              </a:rPr>
              <a:t>Armoring</a:t>
            </a:r>
          </a:p>
          <a:p>
            <a:pPr marL="1257300" lvl="2" indent="-457200">
              <a:defRPr/>
            </a:pPr>
            <a:r>
              <a:rPr lang="en-US" sz="2400" dirty="0" smtClean="0">
                <a:solidFill>
                  <a:srgbClr val="333399"/>
                </a:solidFill>
              </a:rPr>
              <a:t>Overwater coverage (marine and lakes)</a:t>
            </a:r>
          </a:p>
          <a:p>
            <a:pPr marL="1257300" lvl="2" indent="-457200">
              <a:defRPr/>
            </a:pPr>
            <a:r>
              <a:rPr lang="en-US" sz="2400" dirty="0" smtClean="0">
                <a:solidFill>
                  <a:srgbClr val="333399"/>
                </a:solidFill>
              </a:rPr>
              <a:t>Land ownership (public/private)</a:t>
            </a:r>
            <a:endParaRPr lang="en-US" sz="2400" dirty="0">
              <a:solidFill>
                <a:srgbClr val="333399"/>
              </a:solidFill>
            </a:endParaRPr>
          </a:p>
        </p:txBody>
      </p:sp>
      <p:sp>
        <p:nvSpPr>
          <p:cNvPr id="3" name="Slide Number Placeholder 2"/>
          <p:cNvSpPr>
            <a:spLocks noGrp="1"/>
          </p:cNvSpPr>
          <p:nvPr>
            <p:ph type="sldNum" sz="quarter" idx="12"/>
          </p:nvPr>
        </p:nvSpPr>
        <p:spPr/>
        <p:txBody>
          <a:bodyPr/>
          <a:lstStyle/>
          <a:p>
            <a:pPr>
              <a:defRPr/>
            </a:pPr>
            <a:fld id="{18DA9FF9-4962-4BCE-8D3C-9033BD712ED7}" type="slidenum">
              <a:rPr lang="en-US" smtClean="0">
                <a:solidFill>
                  <a:srgbClr val="333399"/>
                </a:solidFill>
              </a:rPr>
              <a:pPr>
                <a:defRPr/>
              </a:pPr>
              <a:t>18</a:t>
            </a:fld>
            <a:endParaRPr lang="en-US" dirty="0">
              <a:solidFill>
                <a:srgbClr val="333399"/>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a:xfrm>
            <a:off x="457200" y="1295400"/>
            <a:ext cx="7848600" cy="4525963"/>
          </a:xfrm>
        </p:spPr>
        <p:txBody>
          <a:bodyPr/>
          <a:lstStyle/>
          <a:p>
            <a:pPr>
              <a:defRPr/>
            </a:pPr>
            <a:r>
              <a:rPr lang="en-US" dirty="0" smtClean="0">
                <a:solidFill>
                  <a:srgbClr val="333399"/>
                </a:solidFill>
              </a:rPr>
              <a:t>Land Use Analysis</a:t>
            </a:r>
          </a:p>
          <a:p>
            <a:pPr marL="457200" indent="-457200" algn="l">
              <a:buFont typeface="Arial" pitchFamily="34" charset="0"/>
              <a:buChar char="•"/>
              <a:defRPr/>
            </a:pPr>
            <a:r>
              <a:rPr lang="en-US" sz="2800" b="0" dirty="0">
                <a:solidFill>
                  <a:srgbClr val="333399"/>
                </a:solidFill>
              </a:rPr>
              <a:t>G</a:t>
            </a:r>
            <a:r>
              <a:rPr lang="en-US" sz="2800" b="0" dirty="0" smtClean="0">
                <a:solidFill>
                  <a:srgbClr val="333399"/>
                </a:solidFill>
              </a:rPr>
              <a:t>auge potential development given existing conditions and regulations</a:t>
            </a:r>
          </a:p>
          <a:p>
            <a:pPr marL="457200" indent="-457200" algn="l">
              <a:buFont typeface="Arial" pitchFamily="34" charset="0"/>
              <a:buChar char="•"/>
              <a:defRPr/>
            </a:pPr>
            <a:r>
              <a:rPr lang="en-US" sz="2800" b="0" dirty="0" smtClean="0">
                <a:solidFill>
                  <a:srgbClr val="333399"/>
                </a:solidFill>
              </a:rPr>
              <a:t>Data and assumptions consistent with Envision </a:t>
            </a:r>
            <a:r>
              <a:rPr lang="en-US" sz="2800" b="0" dirty="0">
                <a:solidFill>
                  <a:srgbClr val="333399"/>
                </a:solidFill>
              </a:rPr>
              <a:t>Skagit County 2060 </a:t>
            </a:r>
            <a:r>
              <a:rPr lang="en-US" sz="2800" b="0" dirty="0" smtClean="0">
                <a:solidFill>
                  <a:srgbClr val="333399"/>
                </a:solidFill>
              </a:rPr>
              <a:t>model where possible</a:t>
            </a:r>
          </a:p>
          <a:p>
            <a:pPr marL="457200" indent="-457200" algn="l">
              <a:buFont typeface="Arial" pitchFamily="34" charset="0"/>
              <a:buChar char="•"/>
              <a:defRPr/>
            </a:pPr>
            <a:r>
              <a:rPr lang="en-US" sz="2800" b="0" dirty="0" smtClean="0">
                <a:solidFill>
                  <a:srgbClr val="333399"/>
                </a:solidFill>
              </a:rPr>
              <a:t>2 analyses- 1 for rural, 1 for urban</a:t>
            </a:r>
          </a:p>
          <a:p>
            <a:pPr marL="457200" indent="-457200" algn="l">
              <a:buFont typeface="Arial" pitchFamily="34" charset="0"/>
              <a:buChar char="•"/>
              <a:defRPr/>
            </a:pPr>
            <a:r>
              <a:rPr lang="en-US" sz="2800" b="0" dirty="0" smtClean="0">
                <a:solidFill>
                  <a:srgbClr val="333399"/>
                </a:solidFill>
              </a:rPr>
              <a:t>Calculated net change in residential development and number of new employees (industrial/commercial development) </a:t>
            </a:r>
          </a:p>
        </p:txBody>
      </p:sp>
      <p:sp>
        <p:nvSpPr>
          <p:cNvPr id="3" name="Slide Number Placeholder 2"/>
          <p:cNvSpPr>
            <a:spLocks noGrp="1"/>
          </p:cNvSpPr>
          <p:nvPr>
            <p:ph type="sldNum" sz="quarter" idx="12"/>
          </p:nvPr>
        </p:nvSpPr>
        <p:spPr/>
        <p:txBody>
          <a:bodyPr/>
          <a:lstStyle/>
          <a:p>
            <a:pPr>
              <a:defRPr/>
            </a:pPr>
            <a:fld id="{5DE790A5-B18A-483D-B68A-60F991D3A71D}" type="slidenum">
              <a:rPr lang="en-US" smtClean="0"/>
              <a:pPr>
                <a:defRPr/>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type="subTitle" idx="1"/>
          </p:nvPr>
        </p:nvSpPr>
        <p:spPr>
          <a:xfrm>
            <a:off x="304800" y="1295400"/>
            <a:ext cx="8534400" cy="4648200"/>
          </a:xfrm>
        </p:spPr>
        <p:txBody>
          <a:bodyPr/>
          <a:lstStyle/>
          <a:p>
            <a:pPr eaLnBrk="1" hangingPunct="1">
              <a:defRPr/>
            </a:pPr>
            <a:r>
              <a:rPr lang="en-US" dirty="0" smtClean="0">
                <a:solidFill>
                  <a:srgbClr val="333399"/>
                </a:solidFill>
                <a:latin typeface="Arial" charset="0"/>
                <a:cs typeface="Arial" charset="0"/>
              </a:rPr>
              <a:t>Work Session Topics</a:t>
            </a:r>
          </a:p>
          <a:p>
            <a:pPr lvl="1" eaLnBrk="1" hangingPunct="1">
              <a:defRPr/>
            </a:pPr>
            <a:endParaRPr lang="en-US" sz="3200" dirty="0" smtClean="0">
              <a:solidFill>
                <a:srgbClr val="333399"/>
              </a:solidFill>
              <a:latin typeface="Arial" charset="0"/>
              <a:cs typeface="Arial" charset="0"/>
            </a:endParaRPr>
          </a:p>
          <a:p>
            <a:pPr marL="685800" lvl="1" indent="-228600" algn="l" eaLnBrk="1" hangingPunct="1">
              <a:spcAft>
                <a:spcPts val="600"/>
              </a:spcAft>
              <a:buFont typeface="Arial" pitchFamily="34" charset="0"/>
              <a:buChar char="•"/>
              <a:defRPr/>
            </a:pPr>
            <a:r>
              <a:rPr lang="en-US" sz="3200" dirty="0" smtClean="0">
                <a:solidFill>
                  <a:srgbClr val="333399"/>
                </a:solidFill>
                <a:latin typeface="Arial" charset="0"/>
                <a:cs typeface="Arial" charset="0"/>
              </a:rPr>
              <a:t>Where are we </a:t>
            </a:r>
            <a:r>
              <a:rPr lang="en-US" sz="3200" dirty="0" smtClean="0">
                <a:solidFill>
                  <a:srgbClr val="333399"/>
                </a:solidFill>
                <a:latin typeface="Arial" charset="0"/>
                <a:cs typeface="Arial" charset="0"/>
              </a:rPr>
              <a:t> </a:t>
            </a:r>
            <a:r>
              <a:rPr lang="en-US" sz="3200" dirty="0" smtClean="0">
                <a:solidFill>
                  <a:srgbClr val="333399"/>
                </a:solidFill>
                <a:latin typeface="Arial" charset="0"/>
                <a:cs typeface="Arial" charset="0"/>
              </a:rPr>
              <a:t>in the </a:t>
            </a:r>
            <a:r>
              <a:rPr lang="en-US" sz="3200" i="1" dirty="0" smtClean="0">
                <a:solidFill>
                  <a:schemeClr val="accent3">
                    <a:lumMod val="75000"/>
                  </a:schemeClr>
                </a:solidFill>
                <a:latin typeface="Arial" charset="0"/>
                <a:cs typeface="Arial" charset="0"/>
              </a:rPr>
              <a:t>SMP Process</a:t>
            </a:r>
          </a:p>
          <a:p>
            <a:pPr marL="685800" lvl="1" indent="-228600" algn="l" eaLnBrk="1" hangingPunct="1">
              <a:spcAft>
                <a:spcPts val="600"/>
              </a:spcAft>
              <a:buFont typeface="Arial" pitchFamily="34" charset="0"/>
              <a:buChar char="•"/>
              <a:defRPr/>
            </a:pPr>
            <a:r>
              <a:rPr lang="en-US" sz="3200" i="1" dirty="0" smtClean="0">
                <a:solidFill>
                  <a:schemeClr val="accent3">
                    <a:lumMod val="75000"/>
                  </a:schemeClr>
                </a:solidFill>
                <a:latin typeface="Arial" charset="0"/>
                <a:cs typeface="Arial" charset="0"/>
              </a:rPr>
              <a:t>Review</a:t>
            </a:r>
            <a:r>
              <a:rPr lang="en-US" sz="3200" dirty="0" smtClean="0">
                <a:solidFill>
                  <a:srgbClr val="333399"/>
                </a:solidFill>
                <a:latin typeface="Arial" charset="0"/>
                <a:cs typeface="Arial" charset="0"/>
              </a:rPr>
              <a:t> Draft Shoreline Analysis Report</a:t>
            </a:r>
          </a:p>
          <a:p>
            <a:pPr marL="685800" lvl="1" indent="-228600" algn="l" eaLnBrk="1" hangingPunct="1">
              <a:spcAft>
                <a:spcPts val="600"/>
              </a:spcAft>
              <a:buFont typeface="Arial" pitchFamily="34" charset="0"/>
              <a:buChar char="•"/>
              <a:defRPr/>
            </a:pPr>
            <a:r>
              <a:rPr lang="en-US" sz="3200" dirty="0" smtClean="0">
                <a:solidFill>
                  <a:srgbClr val="333399"/>
                </a:solidFill>
                <a:latin typeface="Arial" charset="0"/>
                <a:cs typeface="Arial" charset="0"/>
              </a:rPr>
              <a:t>How is Analysis Report </a:t>
            </a:r>
            <a:r>
              <a:rPr lang="en-US" sz="3200" i="1" dirty="0" smtClean="0">
                <a:solidFill>
                  <a:schemeClr val="accent3">
                    <a:lumMod val="75000"/>
                  </a:schemeClr>
                </a:solidFill>
                <a:latin typeface="Arial" charset="0"/>
                <a:cs typeface="Arial" charset="0"/>
              </a:rPr>
              <a:t>utilized</a:t>
            </a:r>
          </a:p>
          <a:p>
            <a:pPr marL="685800" lvl="1" indent="-228600" algn="l" eaLnBrk="1" hangingPunct="1">
              <a:spcAft>
                <a:spcPts val="600"/>
              </a:spcAft>
              <a:buFont typeface="Arial" pitchFamily="34" charset="0"/>
              <a:buChar char="•"/>
              <a:defRPr/>
            </a:pPr>
            <a:r>
              <a:rPr lang="en-US" sz="3200" i="1" dirty="0" smtClean="0">
                <a:solidFill>
                  <a:schemeClr val="accent3">
                    <a:lumMod val="75000"/>
                  </a:schemeClr>
                </a:solidFill>
                <a:latin typeface="Arial" charset="0"/>
                <a:cs typeface="Arial" charset="0"/>
              </a:rPr>
              <a:t>Future steps</a:t>
            </a:r>
            <a:r>
              <a:rPr lang="en-US" sz="3200" dirty="0" smtClean="0">
                <a:solidFill>
                  <a:srgbClr val="333399"/>
                </a:solidFill>
                <a:latin typeface="Arial" charset="0"/>
                <a:cs typeface="Arial" charset="0"/>
              </a:rPr>
              <a:t> of Planning Commission</a:t>
            </a:r>
          </a:p>
          <a:p>
            <a:pPr marL="685800" lvl="1" indent="-228600" algn="l" eaLnBrk="1" hangingPunct="1">
              <a:spcAft>
                <a:spcPts val="600"/>
              </a:spcAft>
              <a:buFont typeface="Arial" pitchFamily="34" charset="0"/>
              <a:buChar char="•"/>
              <a:defRPr/>
            </a:pPr>
            <a:r>
              <a:rPr lang="en-US" sz="3200" dirty="0" smtClean="0">
                <a:solidFill>
                  <a:srgbClr val="333399"/>
                </a:solidFill>
                <a:latin typeface="Arial" charset="0"/>
                <a:cs typeface="Arial" charset="0"/>
              </a:rPr>
              <a:t>Review of draft </a:t>
            </a:r>
            <a:r>
              <a:rPr lang="en-US" sz="3200" i="1" dirty="0" smtClean="0">
                <a:solidFill>
                  <a:schemeClr val="accent3">
                    <a:lumMod val="75000"/>
                  </a:schemeClr>
                </a:solidFill>
                <a:latin typeface="Arial" charset="0"/>
                <a:cs typeface="Arial" charset="0"/>
              </a:rPr>
              <a:t>Environment Designations</a:t>
            </a:r>
          </a:p>
          <a:p>
            <a:pPr marL="685800" lvl="1" indent="-228600" algn="l" eaLnBrk="1" hangingPunct="1">
              <a:buFont typeface="Arial" pitchFamily="34" charset="0"/>
              <a:buChar char="•"/>
              <a:defRPr/>
            </a:pPr>
            <a:endParaRPr lang="en-US" sz="3200" dirty="0" smtClean="0">
              <a:solidFill>
                <a:srgbClr val="333399"/>
              </a:solidFill>
              <a:latin typeface="Arial" charset="0"/>
              <a:cs typeface="Arial" charset="0"/>
            </a:endParaRPr>
          </a:p>
          <a:p>
            <a:pPr lvl="2" eaLnBrk="1" hangingPunct="1">
              <a:defRPr/>
            </a:pPr>
            <a:endParaRPr lang="en-US" sz="3200" dirty="0" smtClean="0">
              <a:solidFill>
                <a:srgbClr val="333399"/>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idx="1"/>
          </p:nvPr>
        </p:nvSpPr>
        <p:spPr>
          <a:xfrm>
            <a:off x="457200" y="1447800"/>
            <a:ext cx="4876800" cy="4525963"/>
          </a:xfrm>
        </p:spPr>
        <p:txBody>
          <a:bodyPr/>
          <a:lstStyle/>
          <a:p>
            <a:pPr marL="0" indent="0"/>
            <a:r>
              <a:rPr lang="en-US" sz="2800" b="0" dirty="0" smtClean="0">
                <a:solidFill>
                  <a:srgbClr val="333399"/>
                </a:solidFill>
              </a:rPr>
              <a:t>Total Land / Zoning density</a:t>
            </a:r>
          </a:p>
          <a:p>
            <a:pPr marL="0" indent="0" algn="l"/>
            <a:r>
              <a:rPr lang="en-US" sz="2800" b="0" dirty="0" smtClean="0">
                <a:solidFill>
                  <a:srgbClr val="333399"/>
                </a:solidFill>
              </a:rPr>
              <a:t>-	Developed land</a:t>
            </a:r>
          </a:p>
          <a:p>
            <a:pPr marL="0" indent="0" algn="l"/>
            <a:r>
              <a:rPr lang="en-US" sz="2800" b="0" dirty="0" smtClean="0">
                <a:solidFill>
                  <a:srgbClr val="333399"/>
                </a:solidFill>
              </a:rPr>
              <a:t>-	Infrastructure</a:t>
            </a:r>
          </a:p>
          <a:p>
            <a:pPr marL="0" indent="0" algn="l"/>
            <a:r>
              <a:rPr lang="en-US" sz="2800" b="0" dirty="0" smtClean="0">
                <a:solidFill>
                  <a:srgbClr val="333399"/>
                </a:solidFill>
              </a:rPr>
              <a:t>-	Land in floodway</a:t>
            </a:r>
          </a:p>
          <a:p>
            <a:pPr marL="0" indent="0" algn="l"/>
            <a:r>
              <a:rPr lang="en-US" sz="2800" b="0" dirty="0" smtClean="0">
                <a:solidFill>
                  <a:srgbClr val="333399"/>
                </a:solidFill>
              </a:rPr>
              <a:t>-	Lands in Conservation</a:t>
            </a:r>
          </a:p>
          <a:p>
            <a:pPr marL="0" indent="0" algn="l"/>
            <a:r>
              <a:rPr lang="en-US" sz="2800" b="0" u="sng" dirty="0" smtClean="0">
                <a:solidFill>
                  <a:srgbClr val="333399"/>
                </a:solidFill>
              </a:rPr>
              <a:t>-	Development factor</a:t>
            </a:r>
          </a:p>
          <a:p>
            <a:pPr marL="0" indent="0"/>
            <a:r>
              <a:rPr lang="en-US" sz="2800" b="0" dirty="0" smtClean="0">
                <a:solidFill>
                  <a:srgbClr val="333399"/>
                </a:solidFill>
              </a:rPr>
              <a:t>Total Developable Area</a:t>
            </a:r>
          </a:p>
          <a:p>
            <a:pPr marL="0" indent="0"/>
            <a:endParaRPr lang="en-US" sz="2800" dirty="0" smtClean="0">
              <a:solidFill>
                <a:srgbClr val="333399"/>
              </a:solidFill>
            </a:endParaRPr>
          </a:p>
        </p:txBody>
      </p:sp>
      <p:sp>
        <p:nvSpPr>
          <p:cNvPr id="3" name="Slide Number Placeholder 2"/>
          <p:cNvSpPr>
            <a:spLocks noGrp="1"/>
          </p:cNvSpPr>
          <p:nvPr>
            <p:ph type="sldNum" sz="quarter" idx="12"/>
          </p:nvPr>
        </p:nvSpPr>
        <p:spPr/>
        <p:txBody>
          <a:bodyPr/>
          <a:lstStyle/>
          <a:p>
            <a:pPr>
              <a:defRPr/>
            </a:pPr>
            <a:fld id="{BC1A5E9A-53B7-48F7-A79C-33C68E278078}" type="slidenum">
              <a:rPr lang="en-US" smtClean="0"/>
              <a:pPr>
                <a:defRPr/>
              </a:pPr>
              <a:t>20</a:t>
            </a:fld>
            <a:endParaRPr lang="en-US" dirty="0"/>
          </a:p>
        </p:txBody>
      </p:sp>
      <p:pic>
        <p:nvPicPr>
          <p:cNvPr id="49156" name="Picture 4"/>
          <p:cNvPicPr>
            <a:picLocks noChangeAspect="1" noChangeArrowheads="1"/>
          </p:cNvPicPr>
          <p:nvPr/>
        </p:nvPicPr>
        <p:blipFill>
          <a:blip r:embed="rId3" cstate="print"/>
          <a:srcRect l="34685" r="28513"/>
          <a:stretch>
            <a:fillRect/>
          </a:stretch>
        </p:blipFill>
        <p:spPr bwMode="auto">
          <a:xfrm>
            <a:off x="5410200" y="1371600"/>
            <a:ext cx="3200400" cy="4448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457200" y="1219200"/>
            <a:ext cx="8229600" cy="3429000"/>
          </a:xfrm>
        </p:spPr>
        <p:txBody>
          <a:bodyPr/>
          <a:lstStyle/>
          <a:p>
            <a:pPr>
              <a:defRPr/>
            </a:pPr>
            <a:r>
              <a:rPr lang="en-US" dirty="0" smtClean="0">
                <a:solidFill>
                  <a:srgbClr val="333399"/>
                </a:solidFill>
              </a:rPr>
              <a:t>Public Access</a:t>
            </a:r>
          </a:p>
          <a:p>
            <a:pPr marL="685800" indent="-457200" algn="l">
              <a:defRPr/>
            </a:pPr>
            <a:r>
              <a:rPr lang="en-US" b="0" dirty="0" smtClean="0">
                <a:solidFill>
                  <a:srgbClr val="333399"/>
                </a:solidFill>
              </a:rPr>
              <a:t>-Incorporated 2003 survey of County Parks and Rec needs</a:t>
            </a:r>
          </a:p>
          <a:p>
            <a:pPr marL="685800" indent="-457200" algn="l">
              <a:defRPr/>
            </a:pPr>
            <a:r>
              <a:rPr lang="en-US" b="0" dirty="0" smtClean="0">
                <a:solidFill>
                  <a:srgbClr val="333399"/>
                </a:solidFill>
              </a:rPr>
              <a:t>-Findings:  Demand for regional parks, boat ramps, and freshwater access</a:t>
            </a:r>
          </a:p>
          <a:p>
            <a:pPr marL="685800" indent="-457200" algn="l">
              <a:defRPr/>
            </a:pPr>
            <a:r>
              <a:rPr lang="en-US" b="0" dirty="0" smtClean="0">
                <a:solidFill>
                  <a:srgbClr val="333399"/>
                </a:solidFill>
              </a:rPr>
              <a:t>-Review of needs</a:t>
            </a:r>
          </a:p>
        </p:txBody>
      </p:sp>
      <p:sp>
        <p:nvSpPr>
          <p:cNvPr id="3" name="Slide Number Placeholder 2"/>
          <p:cNvSpPr>
            <a:spLocks noGrp="1"/>
          </p:cNvSpPr>
          <p:nvPr>
            <p:ph type="sldNum" sz="quarter" idx="12"/>
          </p:nvPr>
        </p:nvSpPr>
        <p:spPr/>
        <p:txBody>
          <a:bodyPr/>
          <a:lstStyle/>
          <a:p>
            <a:pPr>
              <a:defRPr/>
            </a:pPr>
            <a:fld id="{08AE03C0-7A9A-4628-BCC6-91BA1E1D7963}" type="slidenum">
              <a:rPr lang="en-US" smtClean="0">
                <a:solidFill>
                  <a:srgbClr val="333399"/>
                </a:solidFill>
              </a:rPr>
              <a:pPr>
                <a:defRPr/>
              </a:pPr>
              <a:t>21</a:t>
            </a:fld>
            <a:endParaRPr lang="en-US" dirty="0">
              <a:solidFill>
                <a:srgbClr val="333399"/>
              </a:solidFill>
            </a:endParaRPr>
          </a:p>
        </p:txBody>
      </p:sp>
      <p:sp>
        <p:nvSpPr>
          <p:cNvPr id="2" name="Rectangle 1"/>
          <p:cNvSpPr/>
          <p:nvPr/>
        </p:nvSpPr>
        <p:spPr>
          <a:xfrm>
            <a:off x="609600" y="4541520"/>
            <a:ext cx="7848600" cy="2062103"/>
          </a:xfrm>
          <a:prstGeom prst="rect">
            <a:avLst/>
          </a:prstGeom>
        </p:spPr>
        <p:txBody>
          <a:bodyPr numCol="2">
            <a:spAutoFit/>
          </a:bodyPr>
          <a:lstStyle/>
          <a:p>
            <a:pPr marL="685800" indent="-457200">
              <a:defRPr/>
            </a:pPr>
            <a:r>
              <a:rPr lang="en-US" dirty="0">
                <a:solidFill>
                  <a:srgbClr val="333399"/>
                </a:solidFill>
              </a:rPr>
              <a:t>-	Trails</a:t>
            </a:r>
          </a:p>
          <a:p>
            <a:pPr marL="685800" indent="-457200">
              <a:buFontTx/>
              <a:buChar char="-"/>
              <a:defRPr/>
            </a:pPr>
            <a:r>
              <a:rPr lang="en-US" dirty="0" smtClean="0">
                <a:solidFill>
                  <a:srgbClr val="333399"/>
                </a:solidFill>
              </a:rPr>
              <a:t>Street </a:t>
            </a:r>
            <a:r>
              <a:rPr lang="en-US" dirty="0">
                <a:solidFill>
                  <a:srgbClr val="333399"/>
                </a:solidFill>
              </a:rPr>
              <a:t>Ends</a:t>
            </a:r>
          </a:p>
          <a:p>
            <a:pPr marL="685800" indent="-457200">
              <a:buFontTx/>
              <a:buChar char="-"/>
              <a:defRPr/>
            </a:pPr>
            <a:r>
              <a:rPr lang="en-US" dirty="0" smtClean="0">
                <a:solidFill>
                  <a:srgbClr val="333399"/>
                </a:solidFill>
              </a:rPr>
              <a:t>Land NGOs</a:t>
            </a:r>
          </a:p>
          <a:p>
            <a:pPr marL="685800" indent="-457200">
              <a:buFontTx/>
              <a:buChar char="-"/>
              <a:defRPr/>
            </a:pPr>
            <a:endParaRPr lang="en-US" dirty="0">
              <a:solidFill>
                <a:srgbClr val="333399"/>
              </a:solidFill>
            </a:endParaRPr>
          </a:p>
          <a:p>
            <a:pPr marL="685800" indent="-457200">
              <a:buFontTx/>
              <a:buChar char="-"/>
              <a:defRPr/>
            </a:pPr>
            <a:r>
              <a:rPr lang="en-US" dirty="0">
                <a:solidFill>
                  <a:srgbClr val="333399"/>
                </a:solidFill>
              </a:rPr>
              <a:t>Parks and Rec Easements</a:t>
            </a:r>
          </a:p>
          <a:p>
            <a:pPr marL="685800" indent="-457200">
              <a:buFontTx/>
              <a:buChar char="-"/>
              <a:defRPr/>
            </a:pPr>
            <a:r>
              <a:rPr lang="en-US" dirty="0">
                <a:solidFill>
                  <a:srgbClr val="333399"/>
                </a:solidFill>
              </a:rPr>
              <a:t>Water trails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3"/>
          <p:cNvSpPr>
            <a:spLocks noGrp="1"/>
          </p:cNvSpPr>
          <p:nvPr>
            <p:ph type="body" idx="1"/>
          </p:nvPr>
        </p:nvSpPr>
        <p:spPr>
          <a:xfrm>
            <a:off x="685800" y="2895600"/>
            <a:ext cx="7772400" cy="1500188"/>
          </a:xfrm>
        </p:spPr>
        <p:txBody>
          <a:bodyPr/>
          <a:lstStyle/>
          <a:p>
            <a:pPr eaLnBrk="1" hangingPunct="1">
              <a:defRPr/>
            </a:pPr>
            <a:r>
              <a:rPr lang="en-US" dirty="0" smtClean="0">
                <a:solidFill>
                  <a:schemeClr val="accent3">
                    <a:lumMod val="75000"/>
                  </a:schemeClr>
                </a:solidFill>
                <a:cs typeface="Arial" charset="0"/>
              </a:rPr>
              <a:t>Future steps for PC</a:t>
            </a:r>
          </a:p>
        </p:txBody>
      </p:sp>
      <p:sp>
        <p:nvSpPr>
          <p:cNvPr id="3" name="Slide Number Placeholder 2"/>
          <p:cNvSpPr>
            <a:spLocks noGrp="1"/>
          </p:cNvSpPr>
          <p:nvPr>
            <p:ph type="sldNum" sz="quarter" idx="16"/>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457200" y="1219200"/>
            <a:ext cx="8229600" cy="5486400"/>
          </a:xfrm>
        </p:spPr>
        <p:txBody>
          <a:bodyPr/>
          <a:lstStyle/>
          <a:p>
            <a:pPr>
              <a:defRPr/>
            </a:pPr>
            <a:r>
              <a:rPr lang="en-US" dirty="0" smtClean="0">
                <a:solidFill>
                  <a:srgbClr val="333399"/>
                </a:solidFill>
              </a:rPr>
              <a:t>Review of Working Draft SMP</a:t>
            </a:r>
            <a:endParaRPr lang="en-US" b="0" dirty="0" smtClean="0">
              <a:solidFill>
                <a:srgbClr val="333399"/>
              </a:solidFill>
            </a:endParaRPr>
          </a:p>
          <a:p>
            <a:pPr marL="685800" indent="-457200" algn="l">
              <a:buFontTx/>
              <a:buChar char="-"/>
              <a:defRPr/>
            </a:pPr>
            <a:r>
              <a:rPr lang="en-US" b="0" dirty="0" smtClean="0">
                <a:solidFill>
                  <a:srgbClr val="333399"/>
                </a:solidFill>
              </a:rPr>
              <a:t>Environment Designations</a:t>
            </a:r>
          </a:p>
          <a:p>
            <a:pPr marL="685800" indent="-457200" algn="l">
              <a:buFontTx/>
              <a:buChar char="-"/>
              <a:defRPr/>
            </a:pPr>
            <a:r>
              <a:rPr lang="en-US" b="0" dirty="0" smtClean="0">
                <a:solidFill>
                  <a:srgbClr val="333399"/>
                </a:solidFill>
              </a:rPr>
              <a:t>General Upland and Aquatic</a:t>
            </a:r>
          </a:p>
          <a:p>
            <a:pPr marL="685800" indent="-457200" algn="l">
              <a:buFontTx/>
              <a:buChar char="-"/>
              <a:defRPr/>
            </a:pPr>
            <a:r>
              <a:rPr lang="en-US" b="0" dirty="0" smtClean="0">
                <a:solidFill>
                  <a:srgbClr val="333399"/>
                </a:solidFill>
              </a:rPr>
              <a:t>General Provisions</a:t>
            </a:r>
          </a:p>
          <a:p>
            <a:pPr marL="1085850" lvl="1" indent="-457200">
              <a:buFontTx/>
              <a:buChar char="-"/>
              <a:defRPr/>
            </a:pPr>
            <a:r>
              <a:rPr lang="en-US" sz="2400" b="0" dirty="0" smtClean="0">
                <a:solidFill>
                  <a:srgbClr val="333399"/>
                </a:solidFill>
              </a:rPr>
              <a:t>(public access, flood hazards, vegetation conservation)</a:t>
            </a:r>
          </a:p>
          <a:p>
            <a:pPr marL="685800" indent="-457200" algn="l">
              <a:buFontTx/>
              <a:buChar char="-"/>
              <a:defRPr/>
            </a:pPr>
            <a:r>
              <a:rPr lang="en-US" b="0" dirty="0" smtClean="0">
                <a:solidFill>
                  <a:srgbClr val="333399"/>
                </a:solidFill>
              </a:rPr>
              <a:t>Shoreline Uses</a:t>
            </a:r>
          </a:p>
          <a:p>
            <a:pPr marL="1085850" lvl="1" indent="-457200">
              <a:buFontTx/>
              <a:buChar char="-"/>
              <a:defRPr/>
            </a:pPr>
            <a:r>
              <a:rPr lang="en-US" sz="2400" b="0" dirty="0" smtClean="0">
                <a:solidFill>
                  <a:srgbClr val="333399"/>
                </a:solidFill>
              </a:rPr>
              <a:t>(residential, commercial, mining, aquaculture, etc.)</a:t>
            </a:r>
          </a:p>
          <a:p>
            <a:pPr marL="685800" indent="-457200" algn="l">
              <a:buFontTx/>
              <a:buChar char="-"/>
              <a:defRPr/>
            </a:pPr>
            <a:r>
              <a:rPr lang="en-US" b="0" dirty="0" smtClean="0">
                <a:solidFill>
                  <a:srgbClr val="333399"/>
                </a:solidFill>
              </a:rPr>
              <a:t>Shoreline Modifications</a:t>
            </a:r>
          </a:p>
          <a:p>
            <a:pPr marL="1085850" lvl="1" indent="-457200">
              <a:buFontTx/>
              <a:buChar char="-"/>
              <a:defRPr/>
            </a:pPr>
            <a:r>
              <a:rPr lang="en-US" sz="2400" b="0" dirty="0" smtClean="0">
                <a:solidFill>
                  <a:srgbClr val="333399"/>
                </a:solidFill>
              </a:rPr>
              <a:t>(armoring, boating facilities, fill, dredging, etc.)</a:t>
            </a:r>
          </a:p>
        </p:txBody>
      </p:sp>
      <p:sp>
        <p:nvSpPr>
          <p:cNvPr id="3" name="Slide Number Placeholder 2"/>
          <p:cNvSpPr>
            <a:spLocks noGrp="1"/>
          </p:cNvSpPr>
          <p:nvPr>
            <p:ph type="sldNum" sz="quarter" idx="12"/>
          </p:nvPr>
        </p:nvSpPr>
        <p:spPr/>
        <p:txBody>
          <a:bodyPr/>
          <a:lstStyle/>
          <a:p>
            <a:pPr>
              <a:defRPr/>
            </a:pPr>
            <a:fld id="{08AE03C0-7A9A-4628-BCC6-91BA1E1D7963}" type="slidenum">
              <a:rPr lang="en-US" smtClean="0">
                <a:solidFill>
                  <a:srgbClr val="333399"/>
                </a:solidFill>
              </a:rPr>
              <a:pPr>
                <a:defRPr/>
              </a:pPr>
              <a:t>23</a:t>
            </a:fld>
            <a:endParaRPr lang="en-US" dirty="0">
              <a:solidFill>
                <a:srgbClr val="333399"/>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457200" y="1828800"/>
            <a:ext cx="8229600" cy="4876800"/>
          </a:xfrm>
        </p:spPr>
        <p:txBody>
          <a:bodyPr numCol="2"/>
          <a:lstStyle/>
          <a:p>
            <a:pPr marL="457200" indent="-457200" algn="l">
              <a:defRPr/>
            </a:pPr>
            <a:r>
              <a:rPr lang="en-US" b="0" dirty="0" smtClean="0">
                <a:solidFill>
                  <a:srgbClr val="333399"/>
                </a:solidFill>
              </a:rPr>
              <a:t>June 5</a:t>
            </a:r>
            <a:r>
              <a:rPr lang="en-US" b="0" baseline="30000" dirty="0" smtClean="0">
                <a:solidFill>
                  <a:srgbClr val="333399"/>
                </a:solidFill>
              </a:rPr>
              <a:t>th</a:t>
            </a:r>
            <a:r>
              <a:rPr lang="en-US" b="0" dirty="0" smtClean="0">
                <a:solidFill>
                  <a:srgbClr val="333399"/>
                </a:solidFill>
              </a:rPr>
              <a:t>:</a:t>
            </a:r>
          </a:p>
          <a:p>
            <a:pPr marL="685800" indent="-457200" algn="l">
              <a:defRPr/>
            </a:pPr>
            <a:r>
              <a:rPr lang="en-US" sz="2400" b="0" dirty="0" smtClean="0">
                <a:solidFill>
                  <a:srgbClr val="333399"/>
                </a:solidFill>
              </a:rPr>
              <a:t>Environment Designations</a:t>
            </a:r>
          </a:p>
          <a:p>
            <a:pPr marL="685800" indent="-457200" algn="l">
              <a:defRPr/>
            </a:pPr>
            <a:r>
              <a:rPr lang="en-US" sz="2400" b="0" dirty="0" smtClean="0">
                <a:solidFill>
                  <a:srgbClr val="333399"/>
                </a:solidFill>
              </a:rPr>
              <a:t>Vegetation Conservation</a:t>
            </a:r>
          </a:p>
          <a:p>
            <a:pPr marL="685800" indent="-457200" algn="l">
              <a:defRPr/>
            </a:pPr>
            <a:r>
              <a:rPr lang="en-US" sz="2400" b="0" dirty="0" smtClean="0">
                <a:solidFill>
                  <a:srgbClr val="333399"/>
                </a:solidFill>
              </a:rPr>
              <a:t>Shoreline Stabilization</a:t>
            </a:r>
          </a:p>
          <a:p>
            <a:pPr marL="685800" indent="-457200" algn="l">
              <a:defRPr/>
            </a:pPr>
            <a:r>
              <a:rPr lang="en-US" sz="2400" b="0" dirty="0" smtClean="0">
                <a:solidFill>
                  <a:srgbClr val="333399"/>
                </a:solidFill>
              </a:rPr>
              <a:t>Dredging</a:t>
            </a:r>
          </a:p>
          <a:p>
            <a:pPr marL="457200" indent="-457200" algn="l">
              <a:defRPr/>
            </a:pPr>
            <a:r>
              <a:rPr lang="en-US" b="0" dirty="0" smtClean="0">
                <a:solidFill>
                  <a:srgbClr val="333399"/>
                </a:solidFill>
              </a:rPr>
              <a:t>July 10</a:t>
            </a:r>
            <a:r>
              <a:rPr lang="en-US" b="0" baseline="30000" dirty="0" smtClean="0">
                <a:solidFill>
                  <a:srgbClr val="333399"/>
                </a:solidFill>
              </a:rPr>
              <a:t>th</a:t>
            </a:r>
            <a:r>
              <a:rPr lang="en-US" b="0" dirty="0" smtClean="0">
                <a:solidFill>
                  <a:srgbClr val="333399"/>
                </a:solidFill>
              </a:rPr>
              <a:t>: </a:t>
            </a:r>
          </a:p>
          <a:p>
            <a:pPr marL="685800" indent="-457200" algn="l">
              <a:defRPr/>
            </a:pPr>
            <a:r>
              <a:rPr lang="en-US" sz="2400" b="0" dirty="0" smtClean="0">
                <a:solidFill>
                  <a:srgbClr val="333399"/>
                </a:solidFill>
              </a:rPr>
              <a:t>Critical Areas</a:t>
            </a:r>
          </a:p>
          <a:p>
            <a:pPr marL="685800" indent="-457200" algn="l">
              <a:defRPr/>
            </a:pPr>
            <a:r>
              <a:rPr lang="en-US" sz="2400" b="0" dirty="0" smtClean="0">
                <a:solidFill>
                  <a:srgbClr val="333399"/>
                </a:solidFill>
              </a:rPr>
              <a:t>Aquaculture</a:t>
            </a:r>
          </a:p>
          <a:p>
            <a:pPr marL="685800" indent="-457200" algn="l">
              <a:defRPr/>
            </a:pPr>
            <a:r>
              <a:rPr lang="en-US" sz="2400" b="0" dirty="0" smtClean="0">
                <a:solidFill>
                  <a:srgbClr val="333399"/>
                </a:solidFill>
              </a:rPr>
              <a:t>In-Stream Structures</a:t>
            </a:r>
          </a:p>
          <a:p>
            <a:pPr marL="685800" indent="-457200" algn="l">
              <a:defRPr/>
            </a:pPr>
            <a:r>
              <a:rPr lang="en-US" sz="2400" b="0" dirty="0" smtClean="0">
                <a:solidFill>
                  <a:srgbClr val="333399"/>
                </a:solidFill>
              </a:rPr>
              <a:t>Fill/Excavation</a:t>
            </a:r>
          </a:p>
          <a:p>
            <a:pPr marL="457200" indent="-457200" algn="l">
              <a:defRPr/>
            </a:pPr>
            <a:r>
              <a:rPr lang="en-US" b="0" dirty="0" smtClean="0">
                <a:solidFill>
                  <a:srgbClr val="333399"/>
                </a:solidFill>
              </a:rPr>
              <a:t>June 19</a:t>
            </a:r>
            <a:r>
              <a:rPr lang="en-US" b="0" baseline="30000" dirty="0" smtClean="0">
                <a:solidFill>
                  <a:srgbClr val="333399"/>
                </a:solidFill>
              </a:rPr>
              <a:t>th</a:t>
            </a:r>
            <a:r>
              <a:rPr lang="en-US" b="0" dirty="0" smtClean="0">
                <a:solidFill>
                  <a:srgbClr val="333399"/>
                </a:solidFill>
              </a:rPr>
              <a:t>: </a:t>
            </a:r>
          </a:p>
          <a:p>
            <a:pPr marL="685800" indent="-457200" algn="l">
              <a:defRPr/>
            </a:pPr>
            <a:r>
              <a:rPr lang="en-US" sz="2400" b="0" dirty="0" smtClean="0">
                <a:solidFill>
                  <a:srgbClr val="333399"/>
                </a:solidFill>
              </a:rPr>
              <a:t>Public Access</a:t>
            </a:r>
          </a:p>
          <a:p>
            <a:pPr marL="685800" indent="-457200" algn="l">
              <a:defRPr/>
            </a:pPr>
            <a:r>
              <a:rPr lang="en-US" sz="2400" b="0" dirty="0" smtClean="0">
                <a:solidFill>
                  <a:srgbClr val="333399"/>
                </a:solidFill>
              </a:rPr>
              <a:t>Residential</a:t>
            </a:r>
          </a:p>
          <a:p>
            <a:pPr marL="685800" indent="-457200" algn="l">
              <a:defRPr/>
            </a:pPr>
            <a:r>
              <a:rPr lang="en-US" sz="2400" b="0" dirty="0" smtClean="0">
                <a:solidFill>
                  <a:srgbClr val="333399"/>
                </a:solidFill>
              </a:rPr>
              <a:t>Agriculture</a:t>
            </a:r>
          </a:p>
          <a:p>
            <a:pPr marL="685800" indent="-457200" algn="l">
              <a:defRPr/>
            </a:pPr>
            <a:r>
              <a:rPr lang="en-US" sz="2400" b="0" dirty="0" smtClean="0">
                <a:solidFill>
                  <a:srgbClr val="333399"/>
                </a:solidFill>
              </a:rPr>
              <a:t>Forest Practices</a:t>
            </a:r>
          </a:p>
          <a:p>
            <a:pPr marL="457200" indent="-457200" algn="l">
              <a:defRPr/>
            </a:pPr>
            <a:r>
              <a:rPr lang="en-US" b="0" dirty="0" smtClean="0">
                <a:solidFill>
                  <a:srgbClr val="333399"/>
                </a:solidFill>
              </a:rPr>
              <a:t>July 24</a:t>
            </a:r>
            <a:r>
              <a:rPr lang="en-US" b="0" baseline="30000" dirty="0" smtClean="0">
                <a:solidFill>
                  <a:srgbClr val="333399"/>
                </a:solidFill>
              </a:rPr>
              <a:t>th</a:t>
            </a:r>
            <a:r>
              <a:rPr lang="en-US" b="0" dirty="0" smtClean="0">
                <a:solidFill>
                  <a:srgbClr val="333399"/>
                </a:solidFill>
              </a:rPr>
              <a:t>:</a:t>
            </a:r>
          </a:p>
          <a:p>
            <a:pPr marL="685800" indent="-457200" algn="l">
              <a:defRPr/>
            </a:pPr>
            <a:r>
              <a:rPr lang="en-US" sz="2400" b="0" dirty="0" smtClean="0">
                <a:solidFill>
                  <a:srgbClr val="333399"/>
                </a:solidFill>
              </a:rPr>
              <a:t>Boating Facilities</a:t>
            </a:r>
          </a:p>
          <a:p>
            <a:pPr marL="685800" indent="-457200" algn="l">
              <a:defRPr/>
            </a:pPr>
            <a:r>
              <a:rPr lang="en-US" sz="2400" b="0" dirty="0" smtClean="0">
                <a:solidFill>
                  <a:srgbClr val="333399"/>
                </a:solidFill>
              </a:rPr>
              <a:t>Non-Conforming Uses/</a:t>
            </a:r>
            <a:r>
              <a:rPr lang="en-US" sz="2400" b="0" dirty="0" err="1" smtClean="0">
                <a:solidFill>
                  <a:srgbClr val="333399"/>
                </a:solidFill>
              </a:rPr>
              <a:t>Struct</a:t>
            </a:r>
            <a:r>
              <a:rPr lang="en-US" sz="2400" b="0" dirty="0" smtClean="0">
                <a:solidFill>
                  <a:srgbClr val="333399"/>
                </a:solidFill>
              </a:rPr>
              <a:t>.</a:t>
            </a:r>
          </a:p>
          <a:p>
            <a:pPr marL="685800" indent="-457200" algn="l">
              <a:defRPr/>
            </a:pPr>
            <a:r>
              <a:rPr lang="en-US" sz="2400" b="0" dirty="0" smtClean="0">
                <a:solidFill>
                  <a:srgbClr val="333399"/>
                </a:solidFill>
              </a:rPr>
              <a:t>Administrative Provisions</a:t>
            </a:r>
          </a:p>
          <a:p>
            <a:pPr marL="685800" indent="-457200" algn="l">
              <a:defRPr/>
            </a:pPr>
            <a:r>
              <a:rPr lang="en-US" sz="2400" b="0" dirty="0" smtClean="0">
                <a:solidFill>
                  <a:srgbClr val="333399"/>
                </a:solidFill>
              </a:rPr>
              <a:t>Commercial Uses</a:t>
            </a:r>
          </a:p>
        </p:txBody>
      </p:sp>
      <p:sp>
        <p:nvSpPr>
          <p:cNvPr id="3" name="Slide Number Placeholder 2"/>
          <p:cNvSpPr>
            <a:spLocks noGrp="1"/>
          </p:cNvSpPr>
          <p:nvPr>
            <p:ph type="sldNum" sz="quarter" idx="12"/>
          </p:nvPr>
        </p:nvSpPr>
        <p:spPr/>
        <p:txBody>
          <a:bodyPr/>
          <a:lstStyle/>
          <a:p>
            <a:pPr>
              <a:defRPr/>
            </a:pPr>
            <a:fld id="{08AE03C0-7A9A-4628-BCC6-91BA1E1D7963}" type="slidenum">
              <a:rPr lang="en-US" smtClean="0">
                <a:solidFill>
                  <a:srgbClr val="333399"/>
                </a:solidFill>
              </a:rPr>
              <a:pPr>
                <a:defRPr/>
              </a:pPr>
              <a:t>24</a:t>
            </a:fld>
            <a:endParaRPr lang="en-US" dirty="0">
              <a:solidFill>
                <a:srgbClr val="333399"/>
              </a:solidFill>
            </a:endParaRPr>
          </a:p>
        </p:txBody>
      </p:sp>
      <p:sp>
        <p:nvSpPr>
          <p:cNvPr id="4" name="Content Placeholder 1"/>
          <p:cNvSpPr txBox="1">
            <a:spLocks/>
          </p:cNvSpPr>
          <p:nvPr/>
        </p:nvSpPr>
        <p:spPr bwMode="auto">
          <a:xfrm>
            <a:off x="609600" y="1295400"/>
            <a:ext cx="8229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Arial" charset="0"/>
              <a:buNone/>
              <a:tabLst/>
              <a:defRPr/>
            </a:pPr>
            <a:r>
              <a:rPr kumimoji="0" lang="en-US" sz="3200" b="1" i="0" u="none" strike="noStrike" kern="1200" cap="none" spc="0" normalizeH="0" baseline="0" noProof="0" dirty="0" smtClean="0">
                <a:ln>
                  <a:noFill/>
                </a:ln>
                <a:solidFill>
                  <a:srgbClr val="333399"/>
                </a:solidFill>
                <a:effectLst/>
                <a:uLnTx/>
                <a:uFillTx/>
                <a:latin typeface="+mn-lt"/>
                <a:ea typeface="+mn-ea"/>
                <a:cs typeface="+mn-cs"/>
              </a:rPr>
              <a:t>Potential Meeting Topics</a:t>
            </a:r>
            <a:endParaRPr kumimoji="0" lang="en-US" sz="2400" b="0" i="0" u="none" strike="noStrike" kern="1200" cap="none" spc="0" normalizeH="0" baseline="0" noProof="0" dirty="0" smtClean="0">
              <a:ln>
                <a:noFill/>
              </a:ln>
              <a:solidFill>
                <a:srgbClr val="333399"/>
              </a:solidFill>
              <a:effectLst/>
              <a:uLnTx/>
              <a:uFillTx/>
              <a:latin typeface="+mn-lt"/>
              <a:ea typeface="+mn-ea"/>
              <a:cs typeface="+mn-cs"/>
            </a:endParaRPr>
          </a:p>
        </p:txBody>
      </p:sp>
      <p:cxnSp>
        <p:nvCxnSpPr>
          <p:cNvPr id="6" name="Straight Connector 5"/>
          <p:cNvCxnSpPr/>
          <p:nvPr/>
        </p:nvCxnSpPr>
        <p:spPr>
          <a:xfrm>
            <a:off x="457200" y="4191000"/>
            <a:ext cx="8229600" cy="0"/>
          </a:xfrm>
          <a:prstGeom prst="line">
            <a:avLst/>
          </a:prstGeom>
          <a:ln w="28575">
            <a:solidFill>
              <a:srgbClr val="3333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3"/>
          <p:cNvSpPr>
            <a:spLocks noGrp="1"/>
          </p:cNvSpPr>
          <p:nvPr>
            <p:ph type="body" idx="1"/>
          </p:nvPr>
        </p:nvSpPr>
        <p:spPr>
          <a:xfrm>
            <a:off x="685800" y="2895600"/>
            <a:ext cx="7772400" cy="1500188"/>
          </a:xfrm>
        </p:spPr>
        <p:txBody>
          <a:bodyPr/>
          <a:lstStyle/>
          <a:p>
            <a:pPr eaLnBrk="1" hangingPunct="1">
              <a:defRPr/>
            </a:pPr>
            <a:r>
              <a:rPr lang="en-US" dirty="0" smtClean="0">
                <a:solidFill>
                  <a:schemeClr val="accent3">
                    <a:lumMod val="75000"/>
                  </a:schemeClr>
                </a:solidFill>
                <a:cs typeface="Arial" charset="0"/>
              </a:rPr>
              <a:t>Draft Environment Designations</a:t>
            </a:r>
          </a:p>
        </p:txBody>
      </p:sp>
      <p:sp>
        <p:nvSpPr>
          <p:cNvPr id="3" name="Slide Number Placeholder 2"/>
          <p:cNvSpPr>
            <a:spLocks noGrp="1"/>
          </p:cNvSpPr>
          <p:nvPr>
            <p:ph type="sldNum" sz="quarter" idx="16"/>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457200" y="1219200"/>
            <a:ext cx="8229600" cy="4800600"/>
          </a:xfrm>
        </p:spPr>
        <p:txBody>
          <a:bodyPr/>
          <a:lstStyle/>
          <a:p>
            <a:pPr>
              <a:spcBef>
                <a:spcPts val="1200"/>
              </a:spcBef>
              <a:spcAft>
                <a:spcPts val="1200"/>
              </a:spcAft>
              <a:defRPr/>
            </a:pPr>
            <a:r>
              <a:rPr lang="en-US" dirty="0" smtClean="0">
                <a:solidFill>
                  <a:srgbClr val="333399"/>
                </a:solidFill>
              </a:rPr>
              <a:t>Key Issues</a:t>
            </a:r>
            <a:endParaRPr lang="en-US" sz="2400" b="0" dirty="0" smtClean="0">
              <a:solidFill>
                <a:srgbClr val="333399"/>
              </a:solidFill>
            </a:endParaRPr>
          </a:p>
          <a:p>
            <a:pPr algn="l">
              <a:spcBef>
                <a:spcPts val="1200"/>
              </a:spcBef>
              <a:spcAft>
                <a:spcPts val="1200"/>
              </a:spcAft>
              <a:defRPr/>
            </a:pPr>
            <a:r>
              <a:rPr lang="en-US" sz="2400" b="0" dirty="0" smtClean="0">
                <a:solidFill>
                  <a:srgbClr val="333399"/>
                </a:solidFill>
              </a:rPr>
              <a:t>1.	Environment Designations are to be based on land use AND ecological conditions</a:t>
            </a:r>
          </a:p>
          <a:p>
            <a:pPr algn="l">
              <a:spcBef>
                <a:spcPts val="1200"/>
              </a:spcBef>
              <a:spcAft>
                <a:spcPts val="1200"/>
              </a:spcAft>
              <a:defRPr/>
            </a:pPr>
            <a:r>
              <a:rPr lang="en-US" sz="2400" b="0" dirty="0" smtClean="0">
                <a:solidFill>
                  <a:srgbClr val="333399"/>
                </a:solidFill>
              </a:rPr>
              <a:t>2.	Are there unique areas in the County that deserve unique designations?</a:t>
            </a:r>
          </a:p>
          <a:p>
            <a:pPr algn="l">
              <a:spcBef>
                <a:spcPts val="1200"/>
              </a:spcBef>
              <a:spcAft>
                <a:spcPts val="1200"/>
              </a:spcAft>
              <a:defRPr/>
            </a:pPr>
            <a:r>
              <a:rPr lang="en-US" sz="2400" b="0" dirty="0" smtClean="0">
                <a:solidFill>
                  <a:srgbClr val="333399"/>
                </a:solidFill>
              </a:rPr>
              <a:t>3.	Current level of mapping is extremely poor</a:t>
            </a:r>
          </a:p>
          <a:p>
            <a:pPr marL="685800" indent="-457200" algn="l">
              <a:buFont typeface="Arial" pitchFamily="34" charset="0"/>
              <a:buChar char="•"/>
              <a:defRPr/>
            </a:pPr>
            <a:endParaRPr lang="en-US" sz="2400" b="0" dirty="0" smtClean="0">
              <a:solidFill>
                <a:srgbClr val="333399"/>
              </a:solidFill>
            </a:endParaRPr>
          </a:p>
          <a:p>
            <a:pPr marL="685800" indent="-457200" algn="l">
              <a:buFont typeface="Arial" pitchFamily="34" charset="0"/>
              <a:buChar char="•"/>
              <a:defRPr/>
            </a:pPr>
            <a:endParaRPr lang="en-US" sz="2400" b="0" dirty="0" smtClean="0">
              <a:solidFill>
                <a:srgbClr val="333399"/>
              </a:solidFill>
            </a:endParaRPr>
          </a:p>
        </p:txBody>
      </p:sp>
      <p:sp>
        <p:nvSpPr>
          <p:cNvPr id="3" name="Slide Number Placeholder 2"/>
          <p:cNvSpPr>
            <a:spLocks noGrp="1"/>
          </p:cNvSpPr>
          <p:nvPr>
            <p:ph type="sldNum" sz="quarter" idx="12"/>
          </p:nvPr>
        </p:nvSpPr>
        <p:spPr/>
        <p:txBody>
          <a:bodyPr/>
          <a:lstStyle/>
          <a:p>
            <a:pPr>
              <a:defRPr/>
            </a:pPr>
            <a:fld id="{08AE03C0-7A9A-4628-BCC6-91BA1E1D7963}" type="slidenum">
              <a:rPr lang="en-US" smtClean="0">
                <a:solidFill>
                  <a:srgbClr val="333399"/>
                </a:solidFill>
              </a:rPr>
              <a:pPr>
                <a:defRPr/>
              </a:pPr>
              <a:t>26</a:t>
            </a:fld>
            <a:endParaRPr lang="en-US" dirty="0">
              <a:solidFill>
                <a:srgbClr val="333399"/>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457200" y="1219200"/>
            <a:ext cx="8229600" cy="4800600"/>
          </a:xfrm>
        </p:spPr>
        <p:txBody>
          <a:bodyPr/>
          <a:lstStyle/>
          <a:p>
            <a:pPr>
              <a:spcBef>
                <a:spcPts val="1200"/>
              </a:spcBef>
              <a:spcAft>
                <a:spcPts val="1200"/>
              </a:spcAft>
              <a:defRPr/>
            </a:pPr>
            <a:r>
              <a:rPr lang="en-US" dirty="0" smtClean="0">
                <a:solidFill>
                  <a:srgbClr val="333399"/>
                </a:solidFill>
              </a:rPr>
              <a:t>Comparison</a:t>
            </a:r>
            <a:endParaRPr lang="en-US" sz="2400" b="0" dirty="0" smtClean="0">
              <a:solidFill>
                <a:srgbClr val="333399"/>
              </a:solidFill>
            </a:endParaRPr>
          </a:p>
          <a:p>
            <a:pPr algn="l">
              <a:spcBef>
                <a:spcPts val="1200"/>
              </a:spcBef>
              <a:spcAft>
                <a:spcPts val="1200"/>
              </a:spcAft>
              <a:defRPr/>
            </a:pPr>
            <a:endParaRPr lang="en-US" sz="2400" b="0" dirty="0" smtClean="0">
              <a:solidFill>
                <a:srgbClr val="333399"/>
              </a:solidFill>
            </a:endParaRPr>
          </a:p>
          <a:p>
            <a:pPr marL="685800" indent="-457200" algn="l">
              <a:buFont typeface="Arial" pitchFamily="34" charset="0"/>
              <a:buChar char="•"/>
              <a:defRPr/>
            </a:pPr>
            <a:endParaRPr lang="en-US" sz="2400" b="0" dirty="0" smtClean="0">
              <a:solidFill>
                <a:srgbClr val="333399"/>
              </a:solidFill>
            </a:endParaRPr>
          </a:p>
          <a:p>
            <a:pPr marL="685800" indent="-457200" algn="l">
              <a:buFont typeface="Arial" pitchFamily="34" charset="0"/>
              <a:buChar char="•"/>
              <a:defRPr/>
            </a:pPr>
            <a:endParaRPr lang="en-US" sz="2400" b="0" dirty="0" smtClean="0">
              <a:solidFill>
                <a:srgbClr val="333399"/>
              </a:solidFill>
            </a:endParaRPr>
          </a:p>
        </p:txBody>
      </p:sp>
      <p:sp>
        <p:nvSpPr>
          <p:cNvPr id="3" name="Slide Number Placeholder 2"/>
          <p:cNvSpPr>
            <a:spLocks noGrp="1"/>
          </p:cNvSpPr>
          <p:nvPr>
            <p:ph type="sldNum" sz="quarter" idx="12"/>
          </p:nvPr>
        </p:nvSpPr>
        <p:spPr/>
        <p:txBody>
          <a:bodyPr/>
          <a:lstStyle/>
          <a:p>
            <a:pPr>
              <a:defRPr/>
            </a:pPr>
            <a:fld id="{08AE03C0-7A9A-4628-BCC6-91BA1E1D7963}" type="slidenum">
              <a:rPr lang="en-US" smtClean="0">
                <a:solidFill>
                  <a:srgbClr val="333399"/>
                </a:solidFill>
              </a:rPr>
              <a:pPr>
                <a:defRPr/>
              </a:pPr>
              <a:t>27</a:t>
            </a:fld>
            <a:endParaRPr lang="en-US" dirty="0">
              <a:solidFill>
                <a:srgbClr val="333399"/>
              </a:solidFill>
            </a:endParaRPr>
          </a:p>
        </p:txBody>
      </p:sp>
      <p:graphicFrame>
        <p:nvGraphicFramePr>
          <p:cNvPr id="4" name="Table 3"/>
          <p:cNvGraphicFramePr>
            <a:graphicFrameLocks noGrp="1"/>
          </p:cNvGraphicFramePr>
          <p:nvPr/>
        </p:nvGraphicFramePr>
        <p:xfrm>
          <a:off x="914400" y="1981200"/>
          <a:ext cx="7391400" cy="3810000"/>
        </p:xfrm>
        <a:graphic>
          <a:graphicData uri="http://schemas.openxmlformats.org/drawingml/2006/table">
            <a:tbl>
              <a:tblPr firstRow="1" bandRow="1">
                <a:tableStyleId>{5C22544A-7EE6-4342-B048-85BDC9FD1C3A}</a:tableStyleId>
              </a:tblPr>
              <a:tblGrid>
                <a:gridCol w="2895600"/>
                <a:gridCol w="4495800"/>
              </a:tblGrid>
              <a:tr h="476250">
                <a:tc>
                  <a:txBody>
                    <a:bodyPr/>
                    <a:lstStyle/>
                    <a:p>
                      <a:r>
                        <a:rPr lang="en-US" sz="2400" dirty="0" smtClean="0"/>
                        <a:t>Existing Designations</a:t>
                      </a:r>
                      <a:endParaRPr lang="en-US" sz="2400" dirty="0"/>
                    </a:p>
                  </a:txBody>
                  <a:tcPr/>
                </a:tc>
                <a:tc>
                  <a:txBody>
                    <a:bodyPr/>
                    <a:lstStyle/>
                    <a:p>
                      <a:r>
                        <a:rPr lang="en-US" sz="2400" dirty="0" smtClean="0"/>
                        <a:t>Proposed</a:t>
                      </a:r>
                      <a:r>
                        <a:rPr lang="en-US" sz="2400" baseline="0" dirty="0" smtClean="0"/>
                        <a:t> Designations</a:t>
                      </a:r>
                      <a:endParaRPr lang="en-US" sz="2400" dirty="0"/>
                    </a:p>
                  </a:txBody>
                  <a:tcPr/>
                </a:tc>
              </a:tr>
              <a:tr h="476250">
                <a:tc>
                  <a:txBody>
                    <a:bodyPr/>
                    <a:lstStyle/>
                    <a:p>
                      <a:r>
                        <a:rPr lang="en-US" sz="2400" dirty="0" smtClean="0"/>
                        <a:t>Aquatic</a:t>
                      </a:r>
                    </a:p>
                  </a:txBody>
                  <a:tcPr/>
                </a:tc>
                <a:tc>
                  <a:txBody>
                    <a:bodyPr/>
                    <a:lstStyle/>
                    <a:p>
                      <a:r>
                        <a:rPr lang="en-US" sz="2400" dirty="0" smtClean="0"/>
                        <a:t>Aquatic</a:t>
                      </a:r>
                      <a:endParaRPr lang="en-US" sz="2400" dirty="0"/>
                    </a:p>
                  </a:txBody>
                  <a:tcPr/>
                </a:tc>
              </a:tr>
              <a:tr h="476250">
                <a:tc>
                  <a:txBody>
                    <a:bodyPr/>
                    <a:lstStyle/>
                    <a:p>
                      <a:r>
                        <a:rPr lang="en-US" sz="2400" dirty="0" smtClean="0"/>
                        <a:t>Natural</a:t>
                      </a:r>
                      <a:endParaRPr lang="en-US" sz="2400" dirty="0"/>
                    </a:p>
                  </a:txBody>
                  <a:tcPr/>
                </a:tc>
                <a:tc>
                  <a:txBody>
                    <a:bodyPr/>
                    <a:lstStyle/>
                    <a:p>
                      <a:r>
                        <a:rPr lang="en-US" sz="2400" dirty="0" smtClean="0"/>
                        <a:t>Natural</a:t>
                      </a:r>
                      <a:endParaRPr lang="en-US" sz="2400" dirty="0"/>
                    </a:p>
                  </a:txBody>
                  <a:tcPr/>
                </a:tc>
              </a:tr>
              <a:tr h="476250">
                <a:tc>
                  <a:txBody>
                    <a:bodyPr/>
                    <a:lstStyle/>
                    <a:p>
                      <a:r>
                        <a:rPr lang="en-US" sz="2400" dirty="0" smtClean="0"/>
                        <a:t>Conservancy</a:t>
                      </a:r>
                      <a:endParaRPr lang="en-US" sz="2400" dirty="0"/>
                    </a:p>
                  </a:txBody>
                  <a:tcPr/>
                </a:tc>
                <a:tc>
                  <a:txBody>
                    <a:bodyPr/>
                    <a:lstStyle/>
                    <a:p>
                      <a:r>
                        <a:rPr lang="en-US" sz="2400" dirty="0" smtClean="0"/>
                        <a:t>Conservancy</a:t>
                      </a:r>
                      <a:r>
                        <a:rPr lang="en-US" sz="2400" baseline="0" dirty="0" smtClean="0"/>
                        <a:t> – Skagit Floodway</a:t>
                      </a:r>
                      <a:endParaRPr lang="en-US" sz="2400" dirty="0"/>
                    </a:p>
                  </a:txBody>
                  <a:tcPr/>
                </a:tc>
              </a:tr>
              <a:tr h="476250">
                <a:tc>
                  <a:txBody>
                    <a:bodyPr/>
                    <a:lstStyle/>
                    <a:p>
                      <a:r>
                        <a:rPr lang="en-US" sz="2400" dirty="0" smtClean="0"/>
                        <a:t>Rural</a:t>
                      </a:r>
                      <a:endParaRPr lang="en-US" sz="2400" dirty="0"/>
                    </a:p>
                  </a:txBody>
                  <a:tcPr/>
                </a:tc>
                <a:tc>
                  <a:txBody>
                    <a:bodyPr/>
                    <a:lstStyle/>
                    <a:p>
                      <a:r>
                        <a:rPr lang="en-US" sz="2400" dirty="0" smtClean="0"/>
                        <a:t>Rural Conservancy</a:t>
                      </a:r>
                      <a:endParaRPr lang="en-US" sz="2400" dirty="0"/>
                    </a:p>
                  </a:txBody>
                  <a:tcPr/>
                </a:tc>
              </a:tr>
              <a:tr h="476250">
                <a:tc>
                  <a:txBody>
                    <a:bodyPr/>
                    <a:lstStyle/>
                    <a:p>
                      <a:r>
                        <a:rPr lang="en-US" sz="2400" dirty="0" smtClean="0"/>
                        <a:t>Rural Residential</a:t>
                      </a:r>
                      <a:endParaRPr lang="en-US" sz="2400" dirty="0"/>
                    </a:p>
                  </a:txBody>
                  <a:tcPr/>
                </a:tc>
                <a:tc>
                  <a:txBody>
                    <a:bodyPr/>
                    <a:lstStyle/>
                    <a:p>
                      <a:r>
                        <a:rPr lang="en-US" sz="2400" dirty="0" smtClean="0"/>
                        <a:t>Shoreline Residential</a:t>
                      </a:r>
                      <a:endParaRPr lang="en-US" sz="2400" dirty="0"/>
                    </a:p>
                  </a:txBody>
                  <a:tcPr/>
                </a:tc>
              </a:tr>
              <a:tr h="476250">
                <a:tc>
                  <a:txBody>
                    <a:bodyPr/>
                    <a:lstStyle/>
                    <a:p>
                      <a:r>
                        <a:rPr lang="en-US" sz="2400" dirty="0" smtClean="0"/>
                        <a:t>Urban</a:t>
                      </a:r>
                      <a:endParaRPr lang="en-US" sz="2400" dirty="0"/>
                    </a:p>
                  </a:txBody>
                  <a:tcPr/>
                </a:tc>
                <a:tc>
                  <a:txBody>
                    <a:bodyPr/>
                    <a:lstStyle/>
                    <a:p>
                      <a:r>
                        <a:rPr lang="en-US" sz="2400" dirty="0" smtClean="0"/>
                        <a:t>High Intensity</a:t>
                      </a:r>
                      <a:endParaRPr lang="en-US" sz="2400" dirty="0"/>
                    </a:p>
                  </a:txBody>
                  <a:tcPr/>
                </a:tc>
              </a:tr>
              <a:tr h="476250">
                <a:tc>
                  <a:txBody>
                    <a:bodyPr/>
                    <a:lstStyle/>
                    <a:p>
                      <a:endParaRPr lang="en-US" sz="2400" dirty="0"/>
                    </a:p>
                  </a:txBody>
                  <a:tcPr/>
                </a:tc>
                <a:tc>
                  <a:txBody>
                    <a:bodyPr/>
                    <a:lstStyle/>
                    <a:p>
                      <a:r>
                        <a:rPr lang="en-US" sz="2400" dirty="0" smtClean="0"/>
                        <a:t>Urban</a:t>
                      </a:r>
                      <a:r>
                        <a:rPr lang="en-US" sz="2400" baseline="0" dirty="0" smtClean="0"/>
                        <a:t> Conservancy - Towns</a:t>
                      </a:r>
                      <a:endParaRPr lang="en-US" sz="2400" dirty="0"/>
                    </a:p>
                  </a:txBody>
                  <a:tcPr/>
                </a:tc>
              </a:tr>
            </a:tbl>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457200" y="1219200"/>
            <a:ext cx="8229600" cy="4800600"/>
          </a:xfrm>
        </p:spPr>
        <p:txBody>
          <a:bodyPr/>
          <a:lstStyle/>
          <a:p>
            <a:pPr>
              <a:defRPr/>
            </a:pPr>
            <a:r>
              <a:rPr lang="en-US" dirty="0" smtClean="0">
                <a:solidFill>
                  <a:srgbClr val="333399"/>
                </a:solidFill>
              </a:rPr>
              <a:t>Environment Designation Development</a:t>
            </a:r>
          </a:p>
          <a:p>
            <a:pPr>
              <a:defRPr/>
            </a:pPr>
            <a:r>
              <a:rPr lang="en-US" dirty="0" smtClean="0">
                <a:solidFill>
                  <a:srgbClr val="333399"/>
                </a:solidFill>
              </a:rPr>
              <a:t>Starting Point</a:t>
            </a:r>
          </a:p>
          <a:p>
            <a:pPr marL="685800" indent="-457200" algn="l">
              <a:buFont typeface="Arial" pitchFamily="34" charset="0"/>
              <a:buChar char="•"/>
              <a:defRPr/>
            </a:pPr>
            <a:r>
              <a:rPr lang="en-US" sz="2400" b="0" dirty="0" smtClean="0">
                <a:solidFill>
                  <a:srgbClr val="333399"/>
                </a:solidFill>
              </a:rPr>
              <a:t>Areas waterward of the OHWM were designated </a:t>
            </a:r>
            <a:r>
              <a:rPr lang="en-US" sz="2400" b="0" i="1" dirty="0" smtClean="0">
                <a:solidFill>
                  <a:schemeClr val="accent3">
                    <a:lumMod val="75000"/>
                  </a:schemeClr>
                </a:solidFill>
              </a:rPr>
              <a:t>Aquatic</a:t>
            </a:r>
          </a:p>
          <a:p>
            <a:pPr marL="685800" indent="-457200" algn="l">
              <a:buFont typeface="Arial" pitchFamily="34" charset="0"/>
              <a:buChar char="•"/>
              <a:defRPr/>
            </a:pPr>
            <a:r>
              <a:rPr lang="en-US" sz="2400" b="0" dirty="0" smtClean="0">
                <a:solidFill>
                  <a:srgbClr val="333399"/>
                </a:solidFill>
              </a:rPr>
              <a:t>Large blocks of Federal land = </a:t>
            </a:r>
            <a:r>
              <a:rPr lang="en-US" sz="2400" b="0" i="1" dirty="0" smtClean="0">
                <a:solidFill>
                  <a:schemeClr val="accent3">
                    <a:lumMod val="75000"/>
                  </a:schemeClr>
                </a:solidFill>
              </a:rPr>
              <a:t>Natural</a:t>
            </a:r>
          </a:p>
          <a:p>
            <a:pPr marL="685800" indent="-457200" algn="l">
              <a:buFont typeface="Arial" pitchFamily="34" charset="0"/>
              <a:buChar char="•"/>
              <a:defRPr/>
            </a:pPr>
            <a:r>
              <a:rPr lang="en-US" sz="2400" b="0" dirty="0" smtClean="0">
                <a:solidFill>
                  <a:srgbClr val="333399"/>
                </a:solidFill>
              </a:rPr>
              <a:t>High density residential = </a:t>
            </a:r>
            <a:r>
              <a:rPr lang="en-US" sz="2400" b="0" i="1" dirty="0" smtClean="0">
                <a:solidFill>
                  <a:schemeClr val="accent3">
                    <a:lumMod val="75000"/>
                  </a:schemeClr>
                </a:solidFill>
              </a:rPr>
              <a:t>Shoreline Residential</a:t>
            </a:r>
          </a:p>
          <a:p>
            <a:pPr marL="685800" indent="-457200" algn="l">
              <a:buFont typeface="Arial" pitchFamily="34" charset="0"/>
              <a:buChar char="•"/>
              <a:defRPr/>
            </a:pPr>
            <a:r>
              <a:rPr lang="en-US" sz="2400" b="0" dirty="0" smtClean="0">
                <a:solidFill>
                  <a:srgbClr val="333399"/>
                </a:solidFill>
              </a:rPr>
              <a:t>Areas of more intense development = </a:t>
            </a:r>
            <a:r>
              <a:rPr lang="en-US" sz="2400" b="0" i="1" dirty="0" smtClean="0">
                <a:solidFill>
                  <a:schemeClr val="accent3">
                    <a:lumMod val="75000"/>
                  </a:schemeClr>
                </a:solidFill>
              </a:rPr>
              <a:t>High Intensity</a:t>
            </a:r>
          </a:p>
          <a:p>
            <a:pPr marL="685800" indent="-457200" algn="l">
              <a:buFont typeface="Arial" pitchFamily="34" charset="0"/>
              <a:buChar char="•"/>
              <a:defRPr/>
            </a:pPr>
            <a:r>
              <a:rPr lang="en-US" sz="2400" b="0" dirty="0" smtClean="0">
                <a:solidFill>
                  <a:srgbClr val="333399"/>
                </a:solidFill>
              </a:rPr>
              <a:t>Areas of high ecological function = </a:t>
            </a:r>
            <a:r>
              <a:rPr lang="en-US" sz="2400" b="0" i="1" dirty="0" smtClean="0">
                <a:solidFill>
                  <a:schemeClr val="accent3">
                    <a:lumMod val="75000"/>
                  </a:schemeClr>
                </a:solidFill>
              </a:rPr>
              <a:t>Natural</a:t>
            </a:r>
          </a:p>
          <a:p>
            <a:pPr marL="685800" indent="-457200" algn="l">
              <a:buFont typeface="Arial" pitchFamily="34" charset="0"/>
              <a:buChar char="•"/>
              <a:defRPr/>
            </a:pPr>
            <a:r>
              <a:rPr lang="en-US" sz="2400" b="0" dirty="0" smtClean="0">
                <a:solidFill>
                  <a:srgbClr val="333399"/>
                </a:solidFill>
              </a:rPr>
              <a:t>All remaining areas = </a:t>
            </a:r>
            <a:r>
              <a:rPr lang="en-US" sz="2400" b="0" i="1" dirty="0" smtClean="0">
                <a:solidFill>
                  <a:schemeClr val="accent3">
                    <a:lumMod val="75000"/>
                  </a:schemeClr>
                </a:solidFill>
              </a:rPr>
              <a:t>Rural Conservancy</a:t>
            </a:r>
            <a:r>
              <a:rPr lang="en-US" sz="2400" b="0" dirty="0" smtClean="0">
                <a:solidFill>
                  <a:srgbClr val="333399"/>
                </a:solidFill>
              </a:rPr>
              <a:t> </a:t>
            </a:r>
          </a:p>
          <a:p>
            <a:pPr marL="685800" indent="-457200" algn="l">
              <a:buFont typeface="Arial" pitchFamily="34" charset="0"/>
              <a:buChar char="•"/>
              <a:defRPr/>
            </a:pPr>
            <a:r>
              <a:rPr lang="en-US" sz="2400" b="0" dirty="0" smtClean="0">
                <a:solidFill>
                  <a:srgbClr val="333399"/>
                </a:solidFill>
              </a:rPr>
              <a:t>Made consistent with tribal designations</a:t>
            </a:r>
          </a:p>
          <a:p>
            <a:pPr marL="685800" indent="-457200" algn="l">
              <a:buFont typeface="Arial" pitchFamily="34" charset="0"/>
              <a:buChar char="•"/>
              <a:defRPr/>
            </a:pPr>
            <a:endParaRPr lang="en-US" sz="2400" b="0" dirty="0" smtClean="0">
              <a:solidFill>
                <a:srgbClr val="333399"/>
              </a:solidFill>
            </a:endParaRPr>
          </a:p>
        </p:txBody>
      </p:sp>
      <p:sp>
        <p:nvSpPr>
          <p:cNvPr id="3" name="Slide Number Placeholder 2"/>
          <p:cNvSpPr>
            <a:spLocks noGrp="1"/>
          </p:cNvSpPr>
          <p:nvPr>
            <p:ph type="sldNum" sz="quarter" idx="12"/>
          </p:nvPr>
        </p:nvSpPr>
        <p:spPr/>
        <p:txBody>
          <a:bodyPr/>
          <a:lstStyle/>
          <a:p>
            <a:pPr>
              <a:defRPr/>
            </a:pPr>
            <a:fld id="{08AE03C0-7A9A-4628-BCC6-91BA1E1D7963}" type="slidenum">
              <a:rPr lang="en-US" smtClean="0">
                <a:solidFill>
                  <a:srgbClr val="333399"/>
                </a:solidFill>
              </a:rPr>
              <a:pPr>
                <a:defRPr/>
              </a:pPr>
              <a:t>28</a:t>
            </a:fld>
            <a:endParaRPr lang="en-US" dirty="0">
              <a:solidFill>
                <a:srgbClr val="333399"/>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457200" y="1219200"/>
            <a:ext cx="8229600" cy="4800600"/>
          </a:xfrm>
        </p:spPr>
        <p:txBody>
          <a:bodyPr/>
          <a:lstStyle/>
          <a:p>
            <a:pPr>
              <a:defRPr/>
            </a:pPr>
            <a:r>
              <a:rPr lang="en-US" dirty="0" smtClean="0">
                <a:solidFill>
                  <a:srgbClr val="333399"/>
                </a:solidFill>
              </a:rPr>
              <a:t>Environment Designation Development</a:t>
            </a:r>
          </a:p>
          <a:p>
            <a:pPr>
              <a:defRPr/>
            </a:pPr>
            <a:r>
              <a:rPr lang="en-US" dirty="0" smtClean="0">
                <a:solidFill>
                  <a:srgbClr val="333399"/>
                </a:solidFill>
              </a:rPr>
              <a:t>Adjustments</a:t>
            </a:r>
          </a:p>
          <a:p>
            <a:pPr marL="685800" indent="-457200" algn="l">
              <a:buFont typeface="Arial" pitchFamily="34" charset="0"/>
              <a:buChar char="•"/>
              <a:defRPr/>
            </a:pPr>
            <a:r>
              <a:rPr lang="en-US" sz="2400" b="0" dirty="0" smtClean="0">
                <a:solidFill>
                  <a:srgbClr val="333399"/>
                </a:solidFill>
              </a:rPr>
              <a:t>Some parcels zoned OSRSI were designated </a:t>
            </a:r>
            <a:r>
              <a:rPr lang="en-US" sz="2400" b="0" i="1" dirty="0" smtClean="0">
                <a:solidFill>
                  <a:schemeClr val="accent3">
                    <a:lumMod val="75000"/>
                  </a:schemeClr>
                </a:solidFill>
              </a:rPr>
              <a:t>Natural</a:t>
            </a:r>
          </a:p>
          <a:p>
            <a:pPr marL="685800" indent="-457200" algn="l">
              <a:buFont typeface="Arial" pitchFamily="34" charset="0"/>
              <a:buChar char="•"/>
              <a:defRPr/>
            </a:pPr>
            <a:r>
              <a:rPr lang="en-US" sz="2400" b="0" dirty="0" smtClean="0">
                <a:solidFill>
                  <a:srgbClr val="333399"/>
                </a:solidFill>
              </a:rPr>
              <a:t>Some other public parcels were designated </a:t>
            </a:r>
            <a:r>
              <a:rPr lang="en-US" sz="2400" b="0" i="1" dirty="0" smtClean="0">
                <a:solidFill>
                  <a:schemeClr val="accent3">
                    <a:lumMod val="75000"/>
                  </a:schemeClr>
                </a:solidFill>
              </a:rPr>
              <a:t>Natural</a:t>
            </a:r>
          </a:p>
          <a:p>
            <a:pPr marL="685800" indent="-457200" algn="l">
              <a:buFont typeface="Arial" pitchFamily="34" charset="0"/>
              <a:buChar char="•"/>
              <a:defRPr/>
            </a:pPr>
            <a:r>
              <a:rPr lang="en-US" sz="2400" b="0" dirty="0" smtClean="0">
                <a:solidFill>
                  <a:srgbClr val="333399"/>
                </a:solidFill>
              </a:rPr>
              <a:t>Some high functioning parcels were adjusted due to underlying land use (e.g. residential)</a:t>
            </a:r>
          </a:p>
          <a:p>
            <a:pPr marL="685800" indent="-457200" algn="l">
              <a:buFont typeface="Arial" pitchFamily="34" charset="0"/>
              <a:buChar char="•"/>
              <a:defRPr/>
            </a:pPr>
            <a:r>
              <a:rPr lang="en-US" sz="2400" b="0" dirty="0" smtClean="0">
                <a:solidFill>
                  <a:srgbClr val="333399"/>
                </a:solidFill>
              </a:rPr>
              <a:t>Some areas of private ownership in Federal blocks were adjusted to </a:t>
            </a:r>
            <a:r>
              <a:rPr lang="en-US" sz="2400" b="0" i="1" dirty="0" smtClean="0">
                <a:solidFill>
                  <a:schemeClr val="accent3">
                    <a:lumMod val="75000"/>
                  </a:schemeClr>
                </a:solidFill>
              </a:rPr>
              <a:t>Rural Conservancy</a:t>
            </a:r>
          </a:p>
          <a:p>
            <a:pPr marL="685800" indent="-457200" algn="l">
              <a:buFont typeface="Arial" pitchFamily="34" charset="0"/>
              <a:buChar char="•"/>
              <a:defRPr/>
            </a:pPr>
            <a:r>
              <a:rPr lang="en-US" sz="2400" b="0" dirty="0" smtClean="0">
                <a:solidFill>
                  <a:srgbClr val="333399"/>
                </a:solidFill>
              </a:rPr>
              <a:t>Skagit River floodway in middle Skagit given unique designation: </a:t>
            </a:r>
            <a:r>
              <a:rPr lang="en-US" sz="2400" b="0" i="1" dirty="0" smtClean="0">
                <a:solidFill>
                  <a:schemeClr val="accent3">
                    <a:lumMod val="75000"/>
                  </a:schemeClr>
                </a:solidFill>
              </a:rPr>
              <a:t>Conservancy – Skagit Floodway</a:t>
            </a:r>
          </a:p>
          <a:p>
            <a:pPr marL="685800" indent="-457200" algn="l">
              <a:buFont typeface="Arial" pitchFamily="34" charset="0"/>
              <a:buChar char="•"/>
              <a:defRPr/>
            </a:pPr>
            <a:endParaRPr lang="en-US" sz="2400" b="0" i="1" dirty="0" smtClean="0">
              <a:solidFill>
                <a:schemeClr val="accent3">
                  <a:lumMod val="75000"/>
                </a:schemeClr>
              </a:solidFill>
            </a:endParaRPr>
          </a:p>
          <a:p>
            <a:pPr marL="685800" indent="-457200" algn="l">
              <a:buFont typeface="Arial" pitchFamily="34" charset="0"/>
              <a:buChar char="•"/>
              <a:defRPr/>
            </a:pPr>
            <a:endParaRPr lang="en-US" sz="2400" b="0" i="1" dirty="0" smtClean="0">
              <a:solidFill>
                <a:schemeClr val="accent3">
                  <a:lumMod val="75000"/>
                </a:schemeClr>
              </a:solidFill>
            </a:endParaRPr>
          </a:p>
          <a:p>
            <a:pPr marL="685800" indent="-457200" algn="l">
              <a:buFont typeface="Arial" pitchFamily="34" charset="0"/>
              <a:buChar char="•"/>
              <a:defRPr/>
            </a:pPr>
            <a:endParaRPr lang="en-US" sz="2400" b="0" i="1" dirty="0" smtClean="0">
              <a:solidFill>
                <a:schemeClr val="accent3">
                  <a:lumMod val="75000"/>
                </a:schemeClr>
              </a:solidFill>
            </a:endParaRPr>
          </a:p>
          <a:p>
            <a:pPr marL="685800" indent="-457200" algn="l">
              <a:buFont typeface="Arial" pitchFamily="34" charset="0"/>
              <a:buChar char="•"/>
              <a:defRPr/>
            </a:pPr>
            <a:endParaRPr lang="en-US" sz="2400" b="0" i="1" dirty="0" smtClean="0">
              <a:solidFill>
                <a:schemeClr val="accent3">
                  <a:lumMod val="75000"/>
                </a:schemeClr>
              </a:solidFill>
            </a:endParaRPr>
          </a:p>
          <a:p>
            <a:pPr marL="685800" indent="-457200" algn="l">
              <a:buFont typeface="Arial" pitchFamily="34" charset="0"/>
              <a:buChar char="•"/>
              <a:defRPr/>
            </a:pPr>
            <a:endParaRPr lang="en-US" sz="2400" b="0" dirty="0" smtClean="0">
              <a:solidFill>
                <a:srgbClr val="333399"/>
              </a:solidFill>
            </a:endParaRPr>
          </a:p>
          <a:p>
            <a:pPr marL="685800" indent="-457200" algn="l">
              <a:buFont typeface="Arial" pitchFamily="34" charset="0"/>
              <a:buChar char="•"/>
              <a:defRPr/>
            </a:pPr>
            <a:endParaRPr lang="en-US" sz="2400" b="0" dirty="0" smtClean="0">
              <a:solidFill>
                <a:srgbClr val="333399"/>
              </a:solidFill>
            </a:endParaRPr>
          </a:p>
        </p:txBody>
      </p:sp>
      <p:sp>
        <p:nvSpPr>
          <p:cNvPr id="3" name="Slide Number Placeholder 2"/>
          <p:cNvSpPr>
            <a:spLocks noGrp="1"/>
          </p:cNvSpPr>
          <p:nvPr>
            <p:ph type="sldNum" sz="quarter" idx="12"/>
          </p:nvPr>
        </p:nvSpPr>
        <p:spPr/>
        <p:txBody>
          <a:bodyPr/>
          <a:lstStyle/>
          <a:p>
            <a:pPr>
              <a:defRPr/>
            </a:pPr>
            <a:fld id="{08AE03C0-7A9A-4628-BCC6-91BA1E1D7963}" type="slidenum">
              <a:rPr lang="en-US" smtClean="0">
                <a:solidFill>
                  <a:srgbClr val="333399"/>
                </a:solidFill>
              </a:rPr>
              <a:pPr>
                <a:defRPr/>
              </a:pPr>
              <a:t>29</a:t>
            </a:fld>
            <a:endParaRPr lang="en-US" dirty="0">
              <a:solidFill>
                <a:srgbClr val="333399"/>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3"/>
          <p:cNvSpPr>
            <a:spLocks noGrp="1"/>
          </p:cNvSpPr>
          <p:nvPr>
            <p:ph type="body" idx="1"/>
          </p:nvPr>
        </p:nvSpPr>
        <p:spPr>
          <a:xfrm>
            <a:off x="685800" y="2895600"/>
            <a:ext cx="7772400" cy="1500188"/>
          </a:xfrm>
        </p:spPr>
        <p:txBody>
          <a:bodyPr/>
          <a:lstStyle/>
          <a:p>
            <a:pPr eaLnBrk="1" hangingPunct="1">
              <a:defRPr/>
            </a:pPr>
            <a:r>
              <a:rPr lang="en-US" dirty="0" smtClean="0">
                <a:solidFill>
                  <a:schemeClr val="accent3">
                    <a:lumMod val="75000"/>
                  </a:schemeClr>
                </a:solidFill>
                <a:cs typeface="Arial" charset="0"/>
              </a:rPr>
              <a:t>Status of SMP Process</a:t>
            </a:r>
          </a:p>
        </p:txBody>
      </p:sp>
      <p:sp>
        <p:nvSpPr>
          <p:cNvPr id="3" name="Slide Number Placeholder 2"/>
          <p:cNvSpPr>
            <a:spLocks noGrp="1"/>
          </p:cNvSpPr>
          <p:nvPr>
            <p:ph type="sldNum" sz="quarter" idx="16"/>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8AE03C0-7A9A-4628-BCC6-91BA1E1D7963}" type="slidenum">
              <a:rPr lang="en-US" smtClean="0">
                <a:solidFill>
                  <a:srgbClr val="333399"/>
                </a:solidFill>
              </a:rPr>
              <a:pPr>
                <a:defRPr/>
              </a:pPr>
              <a:t>30</a:t>
            </a:fld>
            <a:endParaRPr lang="en-US" dirty="0">
              <a:solidFill>
                <a:srgbClr val="333399"/>
              </a:solidFill>
            </a:endParaRPr>
          </a:p>
        </p:txBody>
      </p:sp>
      <p:sp>
        <p:nvSpPr>
          <p:cNvPr id="4" name="Content Placeholder 3"/>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96937"/>
            <a:ext cx="9144000" cy="695493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1"/>
            <a:ext cx="2895600" cy="37338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8AE03C0-7A9A-4628-BCC6-91BA1E1D7963}" type="slidenum">
              <a:rPr lang="en-US" smtClean="0">
                <a:solidFill>
                  <a:srgbClr val="333399"/>
                </a:solidFill>
              </a:rPr>
              <a:pPr>
                <a:defRPr/>
              </a:pPr>
              <a:t>31</a:t>
            </a:fld>
            <a:endParaRPr lang="en-US" dirty="0">
              <a:solidFill>
                <a:srgbClr val="333399"/>
              </a:solidFill>
            </a:endParaRPr>
          </a:p>
        </p:txBody>
      </p:sp>
      <p:sp>
        <p:nvSpPr>
          <p:cNvPr id="4" name="Content Placeholder 3"/>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cstate="print"/>
          <a:srcRect/>
          <a:stretch>
            <a:fillRect/>
          </a:stretch>
        </p:blipFill>
        <p:spPr bwMode="auto">
          <a:xfrm>
            <a:off x="0" y="0"/>
            <a:ext cx="9164340" cy="6858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1"/>
            <a:ext cx="2895600" cy="37338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8AE03C0-7A9A-4628-BCC6-91BA1E1D7963}" type="slidenum">
              <a:rPr lang="en-US" smtClean="0">
                <a:solidFill>
                  <a:srgbClr val="333399"/>
                </a:solidFill>
              </a:rPr>
              <a:pPr>
                <a:defRPr/>
              </a:pPr>
              <a:t>32</a:t>
            </a:fld>
            <a:endParaRPr lang="en-US" dirty="0">
              <a:solidFill>
                <a:srgbClr val="333399"/>
              </a:solidFill>
            </a:endParaRPr>
          </a:p>
        </p:txBody>
      </p:sp>
      <p:sp>
        <p:nvSpPr>
          <p:cNvPr id="4" name="Content Placeholder 3"/>
          <p:cNvSpPr>
            <a:spLocks noGrp="1"/>
          </p:cNvSpPr>
          <p:nvPr>
            <p:ph idx="1"/>
          </p:nvPr>
        </p:nvSpPr>
        <p:spPr/>
        <p:txBody>
          <a:bodyPr/>
          <a:lstStyle/>
          <a:p>
            <a:endParaRPr lang="en-US"/>
          </a:p>
        </p:txBody>
      </p:sp>
      <p:pic>
        <p:nvPicPr>
          <p:cNvPr id="3076" name="Picture 4"/>
          <p:cNvPicPr>
            <a:picLocks noChangeAspect="1" noChangeArrowheads="1"/>
          </p:cNvPicPr>
          <p:nvPr/>
        </p:nvPicPr>
        <p:blipFill>
          <a:blip r:embed="rId2" cstate="print"/>
          <a:srcRect/>
          <a:stretch>
            <a:fillRect/>
          </a:stretch>
        </p:blipFill>
        <p:spPr bwMode="auto">
          <a:xfrm>
            <a:off x="-1" y="0"/>
            <a:ext cx="9168515" cy="6858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3733800"/>
            <a:ext cx="2422848" cy="3124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8AE03C0-7A9A-4628-BCC6-91BA1E1D7963}" type="slidenum">
              <a:rPr lang="en-US" smtClean="0">
                <a:solidFill>
                  <a:srgbClr val="333399"/>
                </a:solidFill>
              </a:rPr>
              <a:pPr>
                <a:defRPr/>
              </a:pPr>
              <a:t>33</a:t>
            </a:fld>
            <a:endParaRPr lang="en-US" dirty="0">
              <a:solidFill>
                <a:srgbClr val="333399"/>
              </a:solidFill>
            </a:endParaRPr>
          </a:p>
        </p:txBody>
      </p:sp>
      <p:sp>
        <p:nvSpPr>
          <p:cNvPr id="4" name="Content Placeholder 3"/>
          <p:cNvSpPr>
            <a:spLocks noGrp="1"/>
          </p:cNvSpPr>
          <p:nvPr>
            <p:ph idx="1"/>
          </p:nvPr>
        </p:nvSpPr>
        <p:spPr>
          <a:xfrm>
            <a:off x="457200" y="2819400"/>
            <a:ext cx="8229600" cy="3306763"/>
          </a:xfrm>
        </p:spPr>
        <p:txBody>
          <a:bodyPr/>
          <a:lstStyle/>
          <a:p>
            <a:r>
              <a:rPr lang="en-US" sz="3600" dirty="0" smtClean="0">
                <a:solidFill>
                  <a:schemeClr val="accent3">
                    <a:lumMod val="75000"/>
                  </a:schemeClr>
                </a:solidFill>
              </a:rPr>
              <a:t>Shoreline Visioning Summary</a:t>
            </a:r>
            <a:endParaRPr lang="en-US" sz="3600" dirty="0">
              <a:solidFill>
                <a:schemeClr val="accent3">
                  <a:lumMod val="75000"/>
                </a:schemeClr>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p:nvPr/>
        </p:nvCxnSpPr>
        <p:spPr>
          <a:xfrm>
            <a:off x="3330575" y="2571750"/>
            <a:ext cx="533400" cy="1588"/>
          </a:xfrm>
          <a:prstGeom prst="straightConnector1">
            <a:avLst/>
          </a:prstGeom>
          <a:ln w="57150">
            <a:solidFill>
              <a:srgbClr val="333399"/>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315200" y="2571750"/>
            <a:ext cx="457200" cy="1588"/>
          </a:xfrm>
          <a:prstGeom prst="straightConnector1">
            <a:avLst/>
          </a:prstGeom>
          <a:ln w="57150">
            <a:solidFill>
              <a:srgbClr val="333399"/>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246688" y="2571750"/>
            <a:ext cx="685800" cy="1588"/>
          </a:xfrm>
          <a:prstGeom prst="straightConnector1">
            <a:avLst/>
          </a:prstGeom>
          <a:ln w="57150">
            <a:solidFill>
              <a:srgbClr val="333399"/>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14" idx="2"/>
          </p:cNvCxnSpPr>
          <p:nvPr/>
        </p:nvCxnSpPr>
        <p:spPr>
          <a:xfrm rot="16200000" flipH="1">
            <a:off x="4106863" y="3630612"/>
            <a:ext cx="914400" cy="15875"/>
          </a:xfrm>
          <a:prstGeom prst="straightConnector1">
            <a:avLst/>
          </a:prstGeom>
          <a:ln w="57150">
            <a:solidFill>
              <a:srgbClr val="333399"/>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810000" y="4095750"/>
            <a:ext cx="2133600" cy="762000"/>
          </a:xfrm>
          <a:prstGeom prst="rect">
            <a:avLst/>
          </a:prstGeom>
          <a:solidFill>
            <a:srgbClr val="FFC000"/>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33399"/>
              </a:solidFill>
            </a:endParaRPr>
          </a:p>
        </p:txBody>
      </p:sp>
      <p:sp>
        <p:nvSpPr>
          <p:cNvPr id="12" name="Rectangle 11"/>
          <p:cNvSpPr/>
          <p:nvPr/>
        </p:nvSpPr>
        <p:spPr>
          <a:xfrm>
            <a:off x="7772400" y="1962150"/>
            <a:ext cx="1219200" cy="1219200"/>
          </a:xfrm>
          <a:prstGeom prst="rect">
            <a:avLst/>
          </a:prstGeom>
          <a:solidFill>
            <a:srgbClr val="FFC000"/>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33399"/>
              </a:solidFill>
            </a:endParaRPr>
          </a:p>
        </p:txBody>
      </p:sp>
      <p:sp>
        <p:nvSpPr>
          <p:cNvPr id="13" name="Rectangle 12"/>
          <p:cNvSpPr/>
          <p:nvPr/>
        </p:nvSpPr>
        <p:spPr>
          <a:xfrm>
            <a:off x="5900738" y="1962150"/>
            <a:ext cx="1447800" cy="1219200"/>
          </a:xfrm>
          <a:prstGeom prst="rect">
            <a:avLst/>
          </a:prstGeom>
          <a:solidFill>
            <a:srgbClr val="FFC000"/>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33399"/>
              </a:solidFill>
            </a:endParaRPr>
          </a:p>
        </p:txBody>
      </p:sp>
      <p:sp>
        <p:nvSpPr>
          <p:cNvPr id="14" name="Rectangle 13"/>
          <p:cNvSpPr/>
          <p:nvPr/>
        </p:nvSpPr>
        <p:spPr>
          <a:xfrm>
            <a:off x="3832225" y="1657350"/>
            <a:ext cx="1447800" cy="1524000"/>
          </a:xfrm>
          <a:prstGeom prst="rect">
            <a:avLst/>
          </a:prstGeom>
          <a:solidFill>
            <a:srgbClr val="FFC000"/>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5" name="Rectangle 14"/>
          <p:cNvSpPr/>
          <p:nvPr/>
        </p:nvSpPr>
        <p:spPr>
          <a:xfrm>
            <a:off x="2057400" y="1962150"/>
            <a:ext cx="1371600" cy="1219200"/>
          </a:xfrm>
          <a:prstGeom prst="rect">
            <a:avLst/>
          </a:prstGeom>
          <a:solidFill>
            <a:srgbClr val="FFC000"/>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33399"/>
              </a:solidFill>
            </a:endParaRPr>
          </a:p>
        </p:txBody>
      </p:sp>
      <p:sp>
        <p:nvSpPr>
          <p:cNvPr id="31755" name="TextBox 5"/>
          <p:cNvSpPr txBox="1">
            <a:spLocks noChangeArrowheads="1"/>
          </p:cNvSpPr>
          <p:nvPr/>
        </p:nvSpPr>
        <p:spPr bwMode="auto">
          <a:xfrm>
            <a:off x="2057400" y="2035175"/>
            <a:ext cx="1341438" cy="923925"/>
          </a:xfrm>
          <a:prstGeom prst="rect">
            <a:avLst/>
          </a:prstGeom>
          <a:noFill/>
          <a:ln w="28575">
            <a:noFill/>
            <a:miter lim="800000"/>
            <a:headEnd/>
            <a:tailEnd/>
          </a:ln>
        </p:spPr>
        <p:txBody>
          <a:bodyPr>
            <a:spAutoFit/>
          </a:bodyPr>
          <a:lstStyle/>
          <a:p>
            <a:pPr algn="ctr"/>
            <a:r>
              <a:rPr lang="en-US" sz="1800" b="1">
                <a:solidFill>
                  <a:srgbClr val="333399"/>
                </a:solidFill>
                <a:latin typeface="Arial" charset="0"/>
                <a:cs typeface="Arial" charset="0"/>
              </a:rPr>
              <a:t>Inventory</a:t>
            </a:r>
          </a:p>
          <a:p>
            <a:pPr algn="ctr"/>
            <a:r>
              <a:rPr lang="en-US" sz="1800" b="1">
                <a:solidFill>
                  <a:srgbClr val="333399"/>
                </a:solidFill>
                <a:latin typeface="Arial" charset="0"/>
                <a:cs typeface="Arial" charset="0"/>
              </a:rPr>
              <a:t>&amp; </a:t>
            </a:r>
          </a:p>
          <a:p>
            <a:pPr algn="ctr"/>
            <a:r>
              <a:rPr lang="en-US" sz="1800" b="1">
                <a:solidFill>
                  <a:srgbClr val="333399"/>
                </a:solidFill>
                <a:latin typeface="Arial" charset="0"/>
                <a:cs typeface="Arial" charset="0"/>
              </a:rPr>
              <a:t>Analysis</a:t>
            </a:r>
          </a:p>
        </p:txBody>
      </p:sp>
      <p:sp>
        <p:nvSpPr>
          <p:cNvPr id="31756" name="TextBox 9"/>
          <p:cNvSpPr txBox="1">
            <a:spLocks noChangeArrowheads="1"/>
          </p:cNvSpPr>
          <p:nvPr/>
        </p:nvSpPr>
        <p:spPr bwMode="auto">
          <a:xfrm>
            <a:off x="3832225" y="1657350"/>
            <a:ext cx="1447800" cy="1477963"/>
          </a:xfrm>
          <a:prstGeom prst="rect">
            <a:avLst/>
          </a:prstGeom>
          <a:noFill/>
          <a:ln w="28575">
            <a:noFill/>
            <a:miter lim="800000"/>
            <a:headEnd/>
            <a:tailEnd/>
          </a:ln>
        </p:spPr>
        <p:txBody>
          <a:bodyPr>
            <a:spAutoFit/>
          </a:bodyPr>
          <a:lstStyle/>
          <a:p>
            <a:r>
              <a:rPr lang="en-US" sz="2000" b="1">
                <a:solidFill>
                  <a:srgbClr val="333399"/>
                </a:solidFill>
                <a:latin typeface="Arial" charset="0"/>
                <a:cs typeface="Arial" charset="0"/>
              </a:rPr>
              <a:t>SMP</a:t>
            </a:r>
          </a:p>
          <a:p>
            <a:r>
              <a:rPr lang="en-US" sz="1400">
                <a:solidFill>
                  <a:srgbClr val="333399"/>
                </a:solidFill>
                <a:latin typeface="Arial" charset="0"/>
                <a:cs typeface="Arial" charset="0"/>
              </a:rPr>
              <a:t>- Environment </a:t>
            </a:r>
          </a:p>
          <a:p>
            <a:r>
              <a:rPr lang="en-US" sz="1400">
                <a:solidFill>
                  <a:srgbClr val="333399"/>
                </a:solidFill>
                <a:latin typeface="Arial" charset="0"/>
                <a:cs typeface="Arial" charset="0"/>
              </a:rPr>
              <a:t>   Designations</a:t>
            </a:r>
          </a:p>
          <a:p>
            <a:r>
              <a:rPr lang="en-US" sz="1400">
                <a:solidFill>
                  <a:srgbClr val="333399"/>
                </a:solidFill>
                <a:latin typeface="Arial" charset="0"/>
                <a:cs typeface="Arial" charset="0"/>
              </a:rPr>
              <a:t>- Goals</a:t>
            </a:r>
          </a:p>
          <a:p>
            <a:r>
              <a:rPr lang="en-US" sz="1400">
                <a:solidFill>
                  <a:srgbClr val="333399"/>
                </a:solidFill>
                <a:latin typeface="Arial" charset="0"/>
                <a:cs typeface="Arial" charset="0"/>
              </a:rPr>
              <a:t>- Policies</a:t>
            </a:r>
          </a:p>
          <a:p>
            <a:r>
              <a:rPr lang="en-US" sz="1400">
                <a:solidFill>
                  <a:srgbClr val="333399"/>
                </a:solidFill>
                <a:latin typeface="Arial" charset="0"/>
                <a:cs typeface="Arial" charset="0"/>
              </a:rPr>
              <a:t>- Regulations</a:t>
            </a:r>
          </a:p>
        </p:txBody>
      </p:sp>
      <p:sp>
        <p:nvSpPr>
          <p:cNvPr id="31757" name="TextBox 11"/>
          <p:cNvSpPr txBox="1">
            <a:spLocks noChangeArrowheads="1"/>
          </p:cNvSpPr>
          <p:nvPr/>
        </p:nvSpPr>
        <p:spPr bwMode="auto">
          <a:xfrm>
            <a:off x="5900738" y="2055813"/>
            <a:ext cx="1447800" cy="923925"/>
          </a:xfrm>
          <a:prstGeom prst="rect">
            <a:avLst/>
          </a:prstGeom>
          <a:noFill/>
          <a:ln w="28575">
            <a:noFill/>
            <a:miter lim="800000"/>
            <a:headEnd/>
            <a:tailEnd/>
          </a:ln>
        </p:spPr>
        <p:txBody>
          <a:bodyPr>
            <a:spAutoFit/>
          </a:bodyPr>
          <a:lstStyle/>
          <a:p>
            <a:pPr algn="ctr"/>
            <a:r>
              <a:rPr lang="en-US" sz="1800" b="1">
                <a:solidFill>
                  <a:srgbClr val="333399"/>
                </a:solidFill>
                <a:latin typeface="Arial" charset="0"/>
                <a:cs typeface="Arial" charset="0"/>
              </a:rPr>
              <a:t>Cumulative Impacts Analysis</a:t>
            </a:r>
          </a:p>
        </p:txBody>
      </p:sp>
      <p:sp>
        <p:nvSpPr>
          <p:cNvPr id="31758" name="TextBox 12"/>
          <p:cNvSpPr txBox="1">
            <a:spLocks noChangeArrowheads="1"/>
          </p:cNvSpPr>
          <p:nvPr/>
        </p:nvSpPr>
        <p:spPr bwMode="auto">
          <a:xfrm>
            <a:off x="7799388" y="1908175"/>
            <a:ext cx="1219200" cy="954088"/>
          </a:xfrm>
          <a:prstGeom prst="rect">
            <a:avLst/>
          </a:prstGeom>
          <a:noFill/>
          <a:ln w="28575">
            <a:noFill/>
            <a:miter lim="800000"/>
            <a:headEnd/>
            <a:tailEnd/>
          </a:ln>
        </p:spPr>
        <p:txBody>
          <a:bodyPr>
            <a:spAutoFit/>
          </a:bodyPr>
          <a:lstStyle/>
          <a:p>
            <a:pPr algn="ctr"/>
            <a:endParaRPr lang="en-US" sz="2000" b="1">
              <a:solidFill>
                <a:srgbClr val="333399"/>
              </a:solidFill>
            </a:endParaRPr>
          </a:p>
          <a:p>
            <a:pPr algn="ctr"/>
            <a:r>
              <a:rPr lang="en-US" sz="1800" b="1">
                <a:solidFill>
                  <a:srgbClr val="333399"/>
                </a:solidFill>
                <a:latin typeface="Arial" charset="0"/>
                <a:cs typeface="Arial" charset="0"/>
              </a:rPr>
              <a:t>Local Adoption</a:t>
            </a:r>
          </a:p>
        </p:txBody>
      </p:sp>
      <p:sp>
        <p:nvSpPr>
          <p:cNvPr id="31759" name="TextBox 13"/>
          <p:cNvSpPr txBox="1">
            <a:spLocks noChangeArrowheads="1"/>
          </p:cNvSpPr>
          <p:nvPr/>
        </p:nvSpPr>
        <p:spPr bwMode="auto">
          <a:xfrm>
            <a:off x="3849688" y="4211638"/>
            <a:ext cx="2057400" cy="457200"/>
          </a:xfrm>
          <a:prstGeom prst="rect">
            <a:avLst/>
          </a:prstGeom>
          <a:noFill/>
          <a:ln w="28575">
            <a:noFill/>
            <a:miter lim="800000"/>
            <a:headEnd/>
            <a:tailEnd/>
          </a:ln>
        </p:spPr>
        <p:txBody>
          <a:bodyPr>
            <a:spAutoFit/>
          </a:bodyPr>
          <a:lstStyle/>
          <a:p>
            <a:pPr algn="ctr">
              <a:lnSpc>
                <a:spcPct val="150000"/>
              </a:lnSpc>
            </a:pPr>
            <a:r>
              <a:rPr lang="en-US" sz="1800" b="1">
                <a:solidFill>
                  <a:srgbClr val="333399"/>
                </a:solidFill>
                <a:latin typeface="Arial" charset="0"/>
                <a:cs typeface="Arial" charset="0"/>
              </a:rPr>
              <a:t>Restoration Plan</a:t>
            </a:r>
          </a:p>
        </p:txBody>
      </p:sp>
      <p:sp>
        <p:nvSpPr>
          <p:cNvPr id="31760" name="Content Placeholder 7"/>
          <p:cNvSpPr txBox="1">
            <a:spLocks/>
          </p:cNvSpPr>
          <p:nvPr/>
        </p:nvSpPr>
        <p:spPr bwMode="auto">
          <a:xfrm>
            <a:off x="2819400" y="5314950"/>
            <a:ext cx="5410200" cy="914400"/>
          </a:xfrm>
          <a:prstGeom prst="rect">
            <a:avLst/>
          </a:prstGeom>
          <a:noFill/>
          <a:ln w="9525">
            <a:noFill/>
            <a:miter lim="800000"/>
            <a:headEnd/>
            <a:tailEnd/>
          </a:ln>
        </p:spPr>
        <p:txBody>
          <a:bodyPr/>
          <a:lstStyle/>
          <a:p>
            <a:pPr marL="342900" indent="-342900" algn="ctr">
              <a:lnSpc>
                <a:spcPct val="200000"/>
              </a:lnSpc>
              <a:spcBef>
                <a:spcPct val="20000"/>
              </a:spcBef>
            </a:pPr>
            <a:r>
              <a:rPr lang="en-US" sz="2400">
                <a:solidFill>
                  <a:srgbClr val="000099"/>
                </a:solidFill>
                <a:latin typeface="Arial" charset="0"/>
                <a:cs typeface="Arial" charset="0"/>
              </a:rPr>
              <a:t>Ecology Review and Adoption</a:t>
            </a:r>
          </a:p>
        </p:txBody>
      </p:sp>
      <p:cxnSp>
        <p:nvCxnSpPr>
          <p:cNvPr id="22" name="Straight Arrow Connector 21"/>
          <p:cNvCxnSpPr/>
          <p:nvPr/>
        </p:nvCxnSpPr>
        <p:spPr>
          <a:xfrm>
            <a:off x="2057400" y="5848350"/>
            <a:ext cx="1325563" cy="1588"/>
          </a:xfrm>
          <a:prstGeom prst="straightConnector1">
            <a:avLst/>
          </a:prstGeom>
          <a:ln w="57150">
            <a:solidFill>
              <a:srgbClr val="333399"/>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772400" y="5848350"/>
            <a:ext cx="1143000" cy="1588"/>
          </a:xfrm>
          <a:prstGeom prst="straightConnector1">
            <a:avLst/>
          </a:prstGeom>
          <a:ln w="57150">
            <a:solidFill>
              <a:srgbClr val="333399"/>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8333581" y="5515769"/>
            <a:ext cx="1176338" cy="1270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546225" y="2571750"/>
            <a:ext cx="533400" cy="1588"/>
          </a:xfrm>
          <a:prstGeom prst="straightConnector1">
            <a:avLst/>
          </a:prstGeom>
          <a:ln w="57150">
            <a:solidFill>
              <a:srgbClr val="333399"/>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52400" y="1962150"/>
            <a:ext cx="1524000" cy="1219200"/>
          </a:xfrm>
          <a:prstGeom prst="rect">
            <a:avLst/>
          </a:prstGeom>
          <a:solidFill>
            <a:srgbClr val="FFC000"/>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33399"/>
              </a:solidFill>
            </a:endParaRPr>
          </a:p>
        </p:txBody>
      </p:sp>
      <p:sp>
        <p:nvSpPr>
          <p:cNvPr id="31767" name="TextBox 5"/>
          <p:cNvSpPr txBox="1">
            <a:spLocks noChangeArrowheads="1"/>
          </p:cNvSpPr>
          <p:nvPr/>
        </p:nvSpPr>
        <p:spPr bwMode="auto">
          <a:xfrm>
            <a:off x="152400" y="2198688"/>
            <a:ext cx="1493838" cy="646112"/>
          </a:xfrm>
          <a:prstGeom prst="rect">
            <a:avLst/>
          </a:prstGeom>
          <a:noFill/>
          <a:ln w="28575">
            <a:noFill/>
            <a:miter lim="800000"/>
            <a:headEnd/>
            <a:tailEnd/>
          </a:ln>
        </p:spPr>
        <p:txBody>
          <a:bodyPr>
            <a:spAutoFit/>
          </a:bodyPr>
          <a:lstStyle/>
          <a:p>
            <a:pPr algn="ctr"/>
            <a:r>
              <a:rPr lang="en-US" sz="1800" b="1">
                <a:solidFill>
                  <a:srgbClr val="333399"/>
                </a:solidFill>
                <a:latin typeface="Arial" charset="0"/>
                <a:cs typeface="Arial" charset="0"/>
              </a:rPr>
              <a:t>Determine Jurisdiction</a:t>
            </a:r>
          </a:p>
        </p:txBody>
      </p:sp>
      <p:cxnSp>
        <p:nvCxnSpPr>
          <p:cNvPr id="54" name="Elbow Connector 9"/>
          <p:cNvCxnSpPr/>
          <p:nvPr/>
        </p:nvCxnSpPr>
        <p:spPr>
          <a:xfrm rot="5400000">
            <a:off x="5532438" y="3303587"/>
            <a:ext cx="914400" cy="669925"/>
          </a:xfrm>
          <a:prstGeom prst="bentConnector3">
            <a:avLst>
              <a:gd name="adj1" fmla="val 50000"/>
            </a:avLst>
          </a:prstGeom>
          <a:ln w="57150">
            <a:solidFill>
              <a:srgbClr val="333399"/>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28600" y="5314950"/>
            <a:ext cx="2590800" cy="1588"/>
          </a:xfrm>
          <a:prstGeom prst="straightConnector1">
            <a:avLst/>
          </a:prstGeom>
          <a:ln w="57150">
            <a:solidFill>
              <a:srgbClr val="333399"/>
            </a:solidFill>
            <a:tailEnd type="arrow"/>
          </a:ln>
        </p:spPr>
        <p:style>
          <a:lnRef idx="1">
            <a:schemeClr val="accent1"/>
          </a:lnRef>
          <a:fillRef idx="0">
            <a:schemeClr val="accent1"/>
          </a:fillRef>
          <a:effectRef idx="0">
            <a:schemeClr val="accent1"/>
          </a:effectRef>
          <a:fontRef idx="minor">
            <a:schemeClr val="tx1"/>
          </a:fontRef>
        </p:style>
      </p:cxnSp>
      <p:sp>
        <p:nvSpPr>
          <p:cNvPr id="31770" name="Content Placeholder 7"/>
          <p:cNvSpPr txBox="1">
            <a:spLocks/>
          </p:cNvSpPr>
          <p:nvPr/>
        </p:nvSpPr>
        <p:spPr bwMode="auto">
          <a:xfrm>
            <a:off x="1600200" y="4781550"/>
            <a:ext cx="5410200" cy="914400"/>
          </a:xfrm>
          <a:prstGeom prst="rect">
            <a:avLst/>
          </a:prstGeom>
          <a:noFill/>
          <a:ln w="9525">
            <a:noFill/>
            <a:miter lim="800000"/>
            <a:headEnd/>
            <a:tailEnd/>
          </a:ln>
        </p:spPr>
        <p:txBody>
          <a:bodyPr/>
          <a:lstStyle/>
          <a:p>
            <a:pPr marL="342900" indent="-342900" algn="ctr">
              <a:lnSpc>
                <a:spcPct val="200000"/>
              </a:lnSpc>
              <a:spcBef>
                <a:spcPct val="20000"/>
              </a:spcBef>
            </a:pPr>
            <a:r>
              <a:rPr lang="en-US" sz="2400">
                <a:solidFill>
                  <a:srgbClr val="000099"/>
                </a:solidFill>
                <a:latin typeface="Arial" charset="0"/>
                <a:cs typeface="Arial" charset="0"/>
              </a:rPr>
              <a:t>Public Participation</a:t>
            </a:r>
          </a:p>
        </p:txBody>
      </p:sp>
      <p:cxnSp>
        <p:nvCxnSpPr>
          <p:cNvPr id="29" name="Straight Arrow Connector 28"/>
          <p:cNvCxnSpPr/>
          <p:nvPr/>
        </p:nvCxnSpPr>
        <p:spPr>
          <a:xfrm>
            <a:off x="5715000" y="5314950"/>
            <a:ext cx="3200400" cy="1588"/>
          </a:xfrm>
          <a:prstGeom prst="straightConnector1">
            <a:avLst/>
          </a:prstGeom>
          <a:ln w="57150">
            <a:solidFill>
              <a:srgbClr val="333399"/>
            </a:solidFill>
            <a:tailEnd type="arrow"/>
          </a:ln>
        </p:spPr>
        <p:style>
          <a:lnRef idx="1">
            <a:schemeClr val="accent1"/>
          </a:lnRef>
          <a:fillRef idx="0">
            <a:schemeClr val="accent1"/>
          </a:fillRef>
          <a:effectRef idx="0">
            <a:schemeClr val="accent1"/>
          </a:effectRef>
          <a:fontRef idx="minor">
            <a:schemeClr val="tx1"/>
          </a:fontRef>
        </p:style>
      </p:cxnSp>
      <p:sp>
        <p:nvSpPr>
          <p:cNvPr id="28" name="Slide Number Placeholder 27"/>
          <p:cNvSpPr>
            <a:spLocks noGrp="1"/>
          </p:cNvSpPr>
          <p:nvPr>
            <p:ph type="sldNum" sz="quarter" idx="12"/>
          </p:nvPr>
        </p:nvSpPr>
        <p:spPr>
          <a:xfrm>
            <a:off x="5867400" y="5803900"/>
            <a:ext cx="2133600" cy="365125"/>
          </a:xfrm>
        </p:spPr>
        <p:txBody>
          <a:bodyPr/>
          <a:lstStyle/>
          <a:p>
            <a:pPr>
              <a:defRPr/>
            </a:pPr>
            <a:endParaRPr lang="en-US" dirty="0"/>
          </a:p>
        </p:txBody>
      </p:sp>
      <p:sp>
        <p:nvSpPr>
          <p:cNvPr id="32" name="Oval 31"/>
          <p:cNvSpPr/>
          <p:nvPr/>
        </p:nvSpPr>
        <p:spPr>
          <a:xfrm>
            <a:off x="3733800" y="1733550"/>
            <a:ext cx="1676400" cy="15430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3" name="Oval 32"/>
          <p:cNvSpPr/>
          <p:nvPr/>
        </p:nvSpPr>
        <p:spPr>
          <a:xfrm>
            <a:off x="5791200" y="1733550"/>
            <a:ext cx="1676400" cy="1524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333399"/>
              </a:solidFill>
            </a:endParaRPr>
          </a:p>
        </p:txBody>
      </p:sp>
      <p:sp>
        <p:nvSpPr>
          <p:cNvPr id="34" name="Oval 33"/>
          <p:cNvSpPr/>
          <p:nvPr/>
        </p:nvSpPr>
        <p:spPr>
          <a:xfrm>
            <a:off x="3733800" y="4019550"/>
            <a:ext cx="22860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333399"/>
              </a:solidFill>
            </a:endParaRPr>
          </a:p>
        </p:txBody>
      </p:sp>
      <p:cxnSp>
        <p:nvCxnSpPr>
          <p:cNvPr id="36" name="Straight Arrow Connector 35"/>
          <p:cNvCxnSpPr/>
          <p:nvPr/>
        </p:nvCxnSpPr>
        <p:spPr>
          <a:xfrm rot="16200000" flipV="1">
            <a:off x="6819900" y="3448050"/>
            <a:ext cx="8382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77" name="TextBox 13"/>
          <p:cNvSpPr txBox="1">
            <a:spLocks noChangeArrowheads="1"/>
          </p:cNvSpPr>
          <p:nvPr/>
        </p:nvSpPr>
        <p:spPr bwMode="auto">
          <a:xfrm>
            <a:off x="6705600" y="4095750"/>
            <a:ext cx="2057400" cy="923925"/>
          </a:xfrm>
          <a:prstGeom prst="rect">
            <a:avLst/>
          </a:prstGeom>
          <a:noFill/>
          <a:ln w="28575">
            <a:noFill/>
            <a:miter lim="800000"/>
            <a:headEnd/>
            <a:tailEnd/>
          </a:ln>
        </p:spPr>
        <p:txBody>
          <a:bodyPr>
            <a:spAutoFit/>
          </a:bodyPr>
          <a:lstStyle/>
          <a:p>
            <a:pPr algn="ctr">
              <a:lnSpc>
                <a:spcPct val="150000"/>
              </a:lnSpc>
            </a:pPr>
            <a:r>
              <a:rPr lang="en-US" sz="1800" b="1">
                <a:solidFill>
                  <a:srgbClr val="FF0000"/>
                </a:solidFill>
                <a:latin typeface="Arial" charset="0"/>
                <a:cs typeface="Arial" charset="0"/>
              </a:rPr>
              <a:t>No Net Loss Standard</a:t>
            </a:r>
          </a:p>
        </p:txBody>
      </p:sp>
      <p:sp>
        <p:nvSpPr>
          <p:cNvPr id="35" name="Right Arrow 34"/>
          <p:cNvSpPr/>
          <p:nvPr/>
        </p:nvSpPr>
        <p:spPr>
          <a:xfrm>
            <a:off x="228600" y="992505"/>
            <a:ext cx="4267200" cy="609600"/>
          </a:xfrm>
          <a:prstGeom prst="rightArrow">
            <a:avLst>
              <a:gd name="adj1" fmla="val 50000"/>
              <a:gd name="adj2" fmla="val 75862"/>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rgbClr val="333399"/>
                </a:solidFill>
              </a:rPr>
              <a:t>WE ARE HERE</a:t>
            </a:r>
          </a:p>
        </p:txBody>
      </p:sp>
      <p:sp>
        <p:nvSpPr>
          <p:cNvPr id="31779" name="TextBox 13"/>
          <p:cNvSpPr txBox="1">
            <a:spLocks noChangeArrowheads="1"/>
          </p:cNvSpPr>
          <p:nvPr/>
        </p:nvSpPr>
        <p:spPr bwMode="auto">
          <a:xfrm>
            <a:off x="1066800" y="3962400"/>
            <a:ext cx="2057400" cy="871538"/>
          </a:xfrm>
          <a:prstGeom prst="rect">
            <a:avLst/>
          </a:prstGeom>
          <a:noFill/>
          <a:ln w="28575">
            <a:noFill/>
            <a:miter lim="800000"/>
            <a:headEnd/>
            <a:tailEnd/>
          </a:ln>
        </p:spPr>
        <p:txBody>
          <a:bodyPr>
            <a:spAutoFit/>
          </a:bodyPr>
          <a:lstStyle/>
          <a:p>
            <a:pPr algn="ctr">
              <a:lnSpc>
                <a:spcPct val="150000"/>
              </a:lnSpc>
            </a:pPr>
            <a:r>
              <a:rPr lang="en-US" sz="1800" b="1">
                <a:solidFill>
                  <a:srgbClr val="FF0000"/>
                </a:solidFill>
                <a:latin typeface="Arial" charset="0"/>
                <a:cs typeface="Arial" charset="0"/>
              </a:rPr>
              <a:t>Community Visioning</a:t>
            </a:r>
          </a:p>
        </p:txBody>
      </p:sp>
      <p:cxnSp>
        <p:nvCxnSpPr>
          <p:cNvPr id="37" name="Elbow Connector 9"/>
          <p:cNvCxnSpPr/>
          <p:nvPr/>
        </p:nvCxnSpPr>
        <p:spPr>
          <a:xfrm rot="5400000">
            <a:off x="2438401" y="2895601"/>
            <a:ext cx="1143001" cy="1143001"/>
          </a:xfrm>
          <a:prstGeom prst="bentConnector3">
            <a:avLst>
              <a:gd name="adj1" fmla="val 50000"/>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5"/>
          <p:cNvSpPr txBox="1">
            <a:spLocks/>
          </p:cNvSpPr>
          <p:nvPr/>
        </p:nvSpPr>
        <p:spPr bwMode="auto">
          <a:xfrm>
            <a:off x="457200" y="1219200"/>
            <a:ext cx="5029200" cy="5257800"/>
          </a:xfrm>
          <a:prstGeom prst="rect">
            <a:avLst/>
          </a:prstGeom>
          <a:noFill/>
          <a:ln w="9525">
            <a:noFill/>
            <a:miter lim="800000"/>
            <a:headEnd/>
            <a:tailEnd/>
          </a:ln>
        </p:spPr>
        <p:txBody>
          <a:bodyPr/>
          <a:lstStyle/>
          <a:p>
            <a:pPr marL="342900" indent="-342900" algn="ctr">
              <a:spcBef>
                <a:spcPct val="20000"/>
              </a:spcBef>
              <a:buFont typeface="Arial" charset="0"/>
              <a:buNone/>
              <a:defRPr/>
            </a:pPr>
            <a:r>
              <a:rPr lang="en-US" sz="3600" b="1" dirty="0">
                <a:solidFill>
                  <a:srgbClr val="333399"/>
                </a:solidFill>
                <a:latin typeface="+mn-lt"/>
                <a:cs typeface="Arial" charset="0"/>
              </a:rPr>
              <a:t>Development of the </a:t>
            </a:r>
            <a:r>
              <a:rPr lang="en-US" sz="3600" b="1" dirty="0" err="1">
                <a:solidFill>
                  <a:srgbClr val="333399"/>
                </a:solidFill>
                <a:latin typeface="+mn-lt"/>
                <a:cs typeface="Arial" charset="0"/>
              </a:rPr>
              <a:t>SMP</a:t>
            </a:r>
            <a:endParaRPr lang="en-US" sz="3600" b="1" dirty="0">
              <a:solidFill>
                <a:srgbClr val="333399"/>
              </a:solidFill>
              <a:latin typeface="+mn-lt"/>
              <a:cs typeface="Arial" charset="0"/>
            </a:endParaRPr>
          </a:p>
          <a:p>
            <a:pPr marL="342900" indent="-342900">
              <a:spcBef>
                <a:spcPct val="20000"/>
              </a:spcBef>
              <a:buFont typeface="Arial" charset="0"/>
              <a:buChar char="•"/>
              <a:defRPr/>
            </a:pPr>
            <a:r>
              <a:rPr lang="en-US" sz="2800" dirty="0">
                <a:solidFill>
                  <a:srgbClr val="333399"/>
                </a:solidFill>
                <a:latin typeface="+mn-lt"/>
                <a:cs typeface="Arial" charset="0"/>
              </a:rPr>
              <a:t>Builds upon: </a:t>
            </a:r>
          </a:p>
          <a:p>
            <a:pPr marL="800100" lvl="1" indent="-342900">
              <a:spcBef>
                <a:spcPct val="20000"/>
              </a:spcBef>
              <a:spcAft>
                <a:spcPts val="1200"/>
              </a:spcAft>
              <a:buFont typeface="Arial" charset="0"/>
              <a:buChar char="•"/>
              <a:defRPr/>
            </a:pPr>
            <a:r>
              <a:rPr lang="en-US" sz="2800" dirty="0">
                <a:solidFill>
                  <a:srgbClr val="333399"/>
                </a:solidFill>
                <a:latin typeface="+mn-lt"/>
                <a:cs typeface="Arial" charset="0"/>
              </a:rPr>
              <a:t>Community Visioning</a:t>
            </a:r>
          </a:p>
          <a:p>
            <a:pPr marL="800100" lvl="1" indent="-342900">
              <a:spcBef>
                <a:spcPct val="20000"/>
              </a:spcBef>
              <a:spcAft>
                <a:spcPts val="1200"/>
              </a:spcAft>
              <a:buFont typeface="Arial" charset="0"/>
              <a:buChar char="•"/>
              <a:defRPr/>
            </a:pPr>
            <a:r>
              <a:rPr lang="en-US" sz="2800" dirty="0">
                <a:solidFill>
                  <a:srgbClr val="333399"/>
                </a:solidFill>
                <a:latin typeface="+mn-lt"/>
                <a:cs typeface="Arial" charset="0"/>
              </a:rPr>
              <a:t>SMP Guidelines &amp; Consistency Analysis</a:t>
            </a:r>
          </a:p>
          <a:p>
            <a:pPr marL="800100" lvl="1" indent="-342900">
              <a:spcBef>
                <a:spcPct val="20000"/>
              </a:spcBef>
              <a:spcAft>
                <a:spcPts val="1200"/>
              </a:spcAft>
              <a:buFont typeface="Arial" charset="0"/>
              <a:buChar char="•"/>
              <a:defRPr/>
            </a:pPr>
            <a:r>
              <a:rPr lang="en-US" sz="2800" dirty="0">
                <a:solidFill>
                  <a:srgbClr val="333399"/>
                </a:solidFill>
                <a:latin typeface="+mn-lt"/>
                <a:cs typeface="Arial" charset="0"/>
              </a:rPr>
              <a:t>Inventory/Analysis Report</a:t>
            </a:r>
          </a:p>
          <a:p>
            <a:pPr marL="342900" indent="-342900">
              <a:spcBef>
                <a:spcPct val="20000"/>
              </a:spcBef>
              <a:buFont typeface="Arial" charset="0"/>
              <a:buChar char="•"/>
              <a:defRPr/>
            </a:pPr>
            <a:endParaRPr lang="en-US" sz="2800" dirty="0">
              <a:solidFill>
                <a:srgbClr val="333399"/>
              </a:solidFill>
              <a:latin typeface="+mn-lt"/>
              <a:cs typeface="Arial" charset="0"/>
            </a:endParaRPr>
          </a:p>
        </p:txBody>
      </p:sp>
      <p:sp>
        <p:nvSpPr>
          <p:cNvPr id="5" name="Slide Number Placeholder 4"/>
          <p:cNvSpPr>
            <a:spLocks noGrp="1"/>
          </p:cNvSpPr>
          <p:nvPr>
            <p:ph type="sldNum" sz="quarter" idx="12"/>
          </p:nvPr>
        </p:nvSpPr>
        <p:spPr/>
        <p:txBody>
          <a:bodyPr/>
          <a:lstStyle/>
          <a:p>
            <a:pPr>
              <a:defRPr/>
            </a:pPr>
            <a:endParaRPr lang="en-US" dirty="0"/>
          </a:p>
        </p:txBody>
      </p:sp>
      <p:pic>
        <p:nvPicPr>
          <p:cNvPr id="25604" name="Picture 3" descr="cover analysis skagit copy.jpg"/>
          <p:cNvPicPr>
            <a:picLocks noChangeAspect="1"/>
          </p:cNvPicPr>
          <p:nvPr/>
        </p:nvPicPr>
        <p:blipFill>
          <a:blip r:embed="rId3" cstate="print"/>
          <a:srcRect/>
          <a:stretch>
            <a:fillRect/>
          </a:stretch>
        </p:blipFill>
        <p:spPr bwMode="auto">
          <a:xfrm>
            <a:off x="5257800" y="1905000"/>
            <a:ext cx="3124200" cy="4041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0" y="1676400"/>
            <a:ext cx="8229600" cy="4800600"/>
          </a:xfrm>
        </p:spPr>
        <p:txBody>
          <a:bodyPr/>
          <a:lstStyle/>
          <a:p>
            <a:pPr lvl="1" eaLnBrk="1" hangingPunct="1">
              <a:buFont typeface="Arial" charset="0"/>
              <a:buNone/>
              <a:defRPr/>
            </a:pPr>
            <a:r>
              <a:rPr lang="en-US" sz="3600" dirty="0" smtClean="0">
                <a:solidFill>
                  <a:srgbClr val="333399"/>
                </a:solidFill>
                <a:cs typeface="Arial" charset="0"/>
              </a:rPr>
              <a:t>Balance</a:t>
            </a:r>
          </a:p>
          <a:p>
            <a:pPr marL="908050" lvl="2" eaLnBrk="1" hangingPunct="1">
              <a:defRPr/>
            </a:pPr>
            <a:r>
              <a:rPr lang="en-US" sz="3000" dirty="0" smtClean="0">
                <a:solidFill>
                  <a:srgbClr val="333399"/>
                </a:solidFill>
                <a:cs typeface="Arial" charset="0"/>
              </a:rPr>
              <a:t>environmental protection</a:t>
            </a:r>
          </a:p>
          <a:p>
            <a:pPr marL="908050" lvl="2" eaLnBrk="1" hangingPunct="1">
              <a:defRPr/>
            </a:pPr>
            <a:r>
              <a:rPr lang="en-US" sz="3000" dirty="0" smtClean="0">
                <a:solidFill>
                  <a:srgbClr val="333399"/>
                </a:solidFill>
                <a:cs typeface="Arial" charset="0"/>
              </a:rPr>
              <a:t>public access</a:t>
            </a:r>
          </a:p>
          <a:p>
            <a:pPr marL="908050" lvl="2" eaLnBrk="1" hangingPunct="1">
              <a:defRPr/>
            </a:pPr>
            <a:r>
              <a:rPr lang="en-US" sz="3000" dirty="0" smtClean="0">
                <a:solidFill>
                  <a:srgbClr val="333399"/>
                </a:solidFill>
                <a:cs typeface="Arial" charset="0"/>
              </a:rPr>
              <a:t>water-oriented uses</a:t>
            </a:r>
          </a:p>
          <a:p>
            <a:pPr lvl="2" eaLnBrk="1" hangingPunct="1">
              <a:buNone/>
              <a:defRPr/>
            </a:pPr>
            <a:endParaRPr lang="en-US" sz="1050" dirty="0" smtClean="0">
              <a:solidFill>
                <a:srgbClr val="333399"/>
              </a:solidFill>
              <a:cs typeface="Arial" charset="0"/>
            </a:endParaRPr>
          </a:p>
          <a:p>
            <a:pPr marL="742950" lvl="2" eaLnBrk="1" hangingPunct="1">
              <a:buNone/>
              <a:defRPr/>
            </a:pPr>
            <a:r>
              <a:rPr lang="en-US" sz="3600" b="1" dirty="0" smtClean="0">
                <a:solidFill>
                  <a:srgbClr val="333399"/>
                </a:solidFill>
                <a:cs typeface="Arial" charset="0"/>
              </a:rPr>
              <a:t>Still must</a:t>
            </a:r>
            <a:r>
              <a:rPr lang="en-US" sz="3200" b="1" dirty="0" smtClean="0">
                <a:solidFill>
                  <a:srgbClr val="333399"/>
                </a:solidFill>
                <a:cs typeface="Arial" charset="0"/>
              </a:rPr>
              <a:t>:</a:t>
            </a:r>
          </a:p>
          <a:p>
            <a:pPr marL="914400" lvl="1" eaLnBrk="1" hangingPunct="1">
              <a:buFont typeface="Arial" pitchFamily="34" charset="0"/>
              <a:buChar char="•"/>
              <a:defRPr/>
            </a:pPr>
            <a:r>
              <a:rPr lang="en-US" sz="3000" b="0" dirty="0" smtClean="0">
                <a:solidFill>
                  <a:srgbClr val="333399"/>
                </a:solidFill>
                <a:cs typeface="Arial" charset="0"/>
              </a:rPr>
              <a:t>Protect Critical Areas </a:t>
            </a:r>
          </a:p>
          <a:p>
            <a:pPr marL="914400" lvl="1" eaLnBrk="1" hangingPunct="1">
              <a:buFont typeface="Arial" pitchFamily="34" charset="0"/>
              <a:buChar char="•"/>
              <a:defRPr/>
            </a:pPr>
            <a:r>
              <a:rPr lang="en-US" sz="3000" b="0" dirty="0" smtClean="0">
                <a:solidFill>
                  <a:srgbClr val="333399"/>
                </a:solidFill>
                <a:cs typeface="Arial" charset="0"/>
              </a:rPr>
              <a:t>Ensure No Net Loss of Ecological Functions</a:t>
            </a:r>
          </a:p>
          <a:p>
            <a:pPr marL="914400" lvl="1" eaLnBrk="1" hangingPunct="1">
              <a:buFont typeface="Arial" pitchFamily="34" charset="0"/>
              <a:buChar char="•"/>
              <a:defRPr/>
            </a:pPr>
            <a:r>
              <a:rPr lang="en-US" sz="3000" b="0" dirty="0" smtClean="0">
                <a:solidFill>
                  <a:srgbClr val="333399"/>
                </a:solidFill>
                <a:cs typeface="Arial" charset="0"/>
              </a:rPr>
              <a:t>Encourage preferred uses</a:t>
            </a:r>
            <a:endParaRPr lang="en-US" sz="3000" dirty="0" smtClean="0">
              <a:solidFill>
                <a:srgbClr val="333399"/>
              </a:solidFill>
              <a:cs typeface="Arial" charset="0"/>
            </a:endParaRPr>
          </a:p>
        </p:txBody>
      </p:sp>
      <p:sp>
        <p:nvSpPr>
          <p:cNvPr id="3" name="Slide Number Placeholder 2"/>
          <p:cNvSpPr>
            <a:spLocks noGrp="1"/>
          </p:cNvSpPr>
          <p:nvPr>
            <p:ph type="sldNum" sz="quarter" idx="12"/>
          </p:nvPr>
        </p:nvSpPr>
        <p:spPr/>
        <p:txBody>
          <a:bodyPr/>
          <a:lstStyle/>
          <a:p>
            <a:pPr>
              <a:defRPr/>
            </a:pPr>
            <a:endParaRPr lang="en-US" dirty="0"/>
          </a:p>
        </p:txBody>
      </p:sp>
      <p:pic>
        <p:nvPicPr>
          <p:cNvPr id="19463" name="Picture 7" descr="054"/>
          <p:cNvPicPr>
            <a:picLocks noChangeAspect="1" noChangeArrowheads="1"/>
          </p:cNvPicPr>
          <p:nvPr/>
        </p:nvPicPr>
        <p:blipFill>
          <a:blip r:embed="rId3" cstate="print"/>
          <a:srcRect/>
          <a:stretch>
            <a:fillRect/>
          </a:stretch>
        </p:blipFill>
        <p:spPr bwMode="auto">
          <a:xfrm>
            <a:off x="5943600" y="2819400"/>
            <a:ext cx="2743200" cy="18288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19464" name="Picture 8" descr="048"/>
          <p:cNvPicPr>
            <a:picLocks noChangeAspect="1" noChangeArrowheads="1"/>
          </p:cNvPicPr>
          <p:nvPr/>
        </p:nvPicPr>
        <p:blipFill>
          <a:blip r:embed="rId4" cstate="print"/>
          <a:srcRect/>
          <a:stretch>
            <a:fillRect/>
          </a:stretch>
        </p:blipFill>
        <p:spPr bwMode="auto">
          <a:xfrm>
            <a:off x="5562600" y="1219200"/>
            <a:ext cx="3276600" cy="15240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3"/>
          <p:cNvSpPr>
            <a:spLocks noGrp="1"/>
          </p:cNvSpPr>
          <p:nvPr>
            <p:ph type="body" idx="1"/>
          </p:nvPr>
        </p:nvSpPr>
        <p:spPr>
          <a:xfrm>
            <a:off x="685800" y="2895600"/>
            <a:ext cx="7772400" cy="1500188"/>
          </a:xfrm>
        </p:spPr>
        <p:txBody>
          <a:bodyPr/>
          <a:lstStyle/>
          <a:p>
            <a:pPr eaLnBrk="1" hangingPunct="1">
              <a:defRPr/>
            </a:pPr>
            <a:r>
              <a:rPr lang="en-US" dirty="0" smtClean="0">
                <a:solidFill>
                  <a:schemeClr val="accent3">
                    <a:lumMod val="75000"/>
                  </a:schemeClr>
                </a:solidFill>
                <a:cs typeface="Arial" charset="0"/>
              </a:rPr>
              <a:t>Use of the Analysis Report</a:t>
            </a:r>
          </a:p>
        </p:txBody>
      </p:sp>
      <p:sp>
        <p:nvSpPr>
          <p:cNvPr id="3" name="Slide Number Placeholder 2"/>
          <p:cNvSpPr>
            <a:spLocks noGrp="1"/>
          </p:cNvSpPr>
          <p:nvPr>
            <p:ph type="sldNum" sz="quarter" idx="16"/>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5"/>
          <p:cNvSpPr txBox="1">
            <a:spLocks/>
          </p:cNvSpPr>
          <p:nvPr/>
        </p:nvSpPr>
        <p:spPr bwMode="auto">
          <a:xfrm>
            <a:off x="457200" y="1219200"/>
            <a:ext cx="8229600" cy="5257800"/>
          </a:xfrm>
          <a:prstGeom prst="rect">
            <a:avLst/>
          </a:prstGeom>
          <a:noFill/>
          <a:ln w="9525">
            <a:noFill/>
            <a:miter lim="800000"/>
            <a:headEnd/>
            <a:tailEnd/>
          </a:ln>
        </p:spPr>
        <p:txBody>
          <a:bodyPr/>
          <a:lstStyle/>
          <a:p>
            <a:pPr marL="342900" indent="-342900" algn="ctr">
              <a:spcBef>
                <a:spcPct val="20000"/>
              </a:spcBef>
              <a:spcAft>
                <a:spcPts val="1200"/>
              </a:spcAft>
              <a:buFont typeface="Arial" charset="0"/>
              <a:buNone/>
              <a:defRPr/>
            </a:pPr>
            <a:r>
              <a:rPr lang="en-US" sz="3600" b="1" dirty="0">
                <a:solidFill>
                  <a:srgbClr val="333399"/>
                </a:solidFill>
                <a:latin typeface="+mn-lt"/>
                <a:cs typeface="Arial" charset="0"/>
              </a:rPr>
              <a:t>What does the Analysis Report do?</a:t>
            </a:r>
          </a:p>
          <a:p>
            <a:pPr marL="346075" indent="-346075">
              <a:spcBef>
                <a:spcPts val="1200"/>
              </a:spcBef>
              <a:spcAft>
                <a:spcPts val="1200"/>
              </a:spcAft>
              <a:buFont typeface="Arial" pitchFamily="34" charset="0"/>
              <a:buChar char="•"/>
              <a:defRPr/>
            </a:pPr>
            <a:r>
              <a:rPr lang="en-US" dirty="0" smtClean="0">
                <a:solidFill>
                  <a:srgbClr val="333399"/>
                </a:solidFill>
                <a:cs typeface="Arial" charset="0"/>
              </a:rPr>
              <a:t>Inventories current </a:t>
            </a:r>
            <a:r>
              <a:rPr lang="en-US" i="1" dirty="0">
                <a:solidFill>
                  <a:schemeClr val="accent3">
                    <a:lumMod val="75000"/>
                  </a:schemeClr>
                </a:solidFill>
                <a:cs typeface="Arial" charset="0"/>
              </a:rPr>
              <a:t>baseline</a:t>
            </a:r>
            <a:r>
              <a:rPr lang="en-US" dirty="0">
                <a:solidFill>
                  <a:srgbClr val="333399"/>
                </a:solidFill>
                <a:cs typeface="Arial" charset="0"/>
              </a:rPr>
              <a:t> </a:t>
            </a:r>
            <a:r>
              <a:rPr lang="en-US" dirty="0" smtClean="0">
                <a:solidFill>
                  <a:srgbClr val="333399"/>
                </a:solidFill>
                <a:cs typeface="Arial" charset="0"/>
              </a:rPr>
              <a:t>condition</a:t>
            </a:r>
            <a:endParaRPr lang="en-US" dirty="0">
              <a:solidFill>
                <a:srgbClr val="333399"/>
              </a:solidFill>
              <a:cs typeface="Arial" charset="0"/>
            </a:endParaRPr>
          </a:p>
          <a:p>
            <a:pPr marL="346075" indent="-346075">
              <a:spcBef>
                <a:spcPts val="1200"/>
              </a:spcBef>
              <a:spcAft>
                <a:spcPts val="1200"/>
              </a:spcAft>
              <a:buFont typeface="Arial" pitchFamily="34" charset="0"/>
              <a:buChar char="•"/>
              <a:defRPr/>
            </a:pPr>
            <a:r>
              <a:rPr lang="en-US" dirty="0">
                <a:solidFill>
                  <a:srgbClr val="333399"/>
                </a:solidFill>
                <a:cs typeface="Arial" charset="0"/>
              </a:rPr>
              <a:t>Analyzes </a:t>
            </a:r>
            <a:r>
              <a:rPr lang="en-US" dirty="0" smtClean="0">
                <a:solidFill>
                  <a:srgbClr val="333399"/>
                </a:solidFill>
                <a:cs typeface="Arial" charset="0"/>
              </a:rPr>
              <a:t>shoreline </a:t>
            </a:r>
            <a:r>
              <a:rPr lang="en-US" i="1" dirty="0">
                <a:solidFill>
                  <a:schemeClr val="accent3">
                    <a:lumMod val="75000"/>
                  </a:schemeClr>
                </a:solidFill>
                <a:cs typeface="Arial" charset="0"/>
              </a:rPr>
              <a:t>ecological functions</a:t>
            </a:r>
          </a:p>
          <a:p>
            <a:pPr marL="346075" indent="-346075">
              <a:spcBef>
                <a:spcPts val="1200"/>
              </a:spcBef>
              <a:spcAft>
                <a:spcPts val="1200"/>
              </a:spcAft>
              <a:buFont typeface="Arial" pitchFamily="34" charset="0"/>
              <a:buChar char="•"/>
              <a:defRPr/>
            </a:pPr>
            <a:r>
              <a:rPr lang="en-US" dirty="0">
                <a:solidFill>
                  <a:srgbClr val="333399"/>
                </a:solidFill>
                <a:cs typeface="Arial" charset="0"/>
              </a:rPr>
              <a:t>Analyzes current</a:t>
            </a:r>
            <a:r>
              <a:rPr lang="en-US" i="1" dirty="0">
                <a:solidFill>
                  <a:schemeClr val="accent3">
                    <a:lumMod val="75000"/>
                  </a:schemeClr>
                </a:solidFill>
                <a:cs typeface="Arial" charset="0"/>
              </a:rPr>
              <a:t> land use </a:t>
            </a:r>
            <a:r>
              <a:rPr lang="en-US" dirty="0">
                <a:solidFill>
                  <a:srgbClr val="333399"/>
                </a:solidFill>
                <a:cs typeface="Arial" charset="0"/>
              </a:rPr>
              <a:t>and </a:t>
            </a:r>
            <a:r>
              <a:rPr lang="en-US" dirty="0" smtClean="0">
                <a:solidFill>
                  <a:srgbClr val="333399"/>
                </a:solidFill>
                <a:cs typeface="Arial" charset="0"/>
              </a:rPr>
              <a:t>future </a:t>
            </a:r>
            <a:r>
              <a:rPr lang="en-US" dirty="0">
                <a:solidFill>
                  <a:srgbClr val="333399"/>
                </a:solidFill>
                <a:cs typeface="Arial" charset="0"/>
              </a:rPr>
              <a:t>changes</a:t>
            </a:r>
          </a:p>
          <a:p>
            <a:pPr marL="346075" indent="-346075">
              <a:spcBef>
                <a:spcPts val="1200"/>
              </a:spcBef>
              <a:spcAft>
                <a:spcPts val="1200"/>
              </a:spcAft>
              <a:buFont typeface="Arial" pitchFamily="34" charset="0"/>
              <a:buChar char="•"/>
              <a:defRPr/>
            </a:pPr>
            <a:r>
              <a:rPr lang="en-US" dirty="0">
                <a:solidFill>
                  <a:srgbClr val="333399"/>
                </a:solidFill>
                <a:cs typeface="Arial" charset="0"/>
              </a:rPr>
              <a:t>Identifies </a:t>
            </a:r>
            <a:r>
              <a:rPr lang="en-US" i="1" dirty="0" smtClean="0">
                <a:solidFill>
                  <a:schemeClr val="accent3">
                    <a:lumMod val="75000"/>
                  </a:schemeClr>
                </a:solidFill>
                <a:cs typeface="Arial" charset="0"/>
              </a:rPr>
              <a:t>restoration </a:t>
            </a:r>
            <a:r>
              <a:rPr lang="en-US" dirty="0">
                <a:solidFill>
                  <a:srgbClr val="333399"/>
                </a:solidFill>
                <a:cs typeface="Arial" charset="0"/>
              </a:rPr>
              <a:t>opportunities</a:t>
            </a:r>
          </a:p>
          <a:p>
            <a:pPr marL="342900" indent="-342900">
              <a:spcBef>
                <a:spcPct val="20000"/>
              </a:spcBef>
              <a:buFont typeface="Arial" charset="0"/>
              <a:buChar char="•"/>
              <a:defRPr/>
            </a:pPr>
            <a:endParaRPr lang="en-US" sz="2800" dirty="0">
              <a:solidFill>
                <a:srgbClr val="333399"/>
              </a:solidFill>
              <a:latin typeface="+mn-lt"/>
              <a:cs typeface="Arial" charset="0"/>
            </a:endParaRPr>
          </a:p>
          <a:p>
            <a:pPr marL="342900" indent="-342900">
              <a:spcBef>
                <a:spcPct val="20000"/>
              </a:spcBef>
              <a:buFont typeface="Arial" charset="0"/>
              <a:buChar char="•"/>
              <a:defRPr/>
            </a:pPr>
            <a:endParaRPr lang="en-US" sz="2800" dirty="0">
              <a:solidFill>
                <a:srgbClr val="333399"/>
              </a:solidFill>
              <a:latin typeface="+mn-lt"/>
              <a:cs typeface="Arial" charset="0"/>
            </a:endParaRPr>
          </a:p>
        </p:txBody>
      </p:sp>
      <p:sp>
        <p:nvSpPr>
          <p:cNvPr id="5" name="Slide Number Placeholder 4"/>
          <p:cNvSpPr>
            <a:spLocks noGrp="1"/>
          </p:cNvSpPr>
          <p:nvPr>
            <p:ph type="sldNum" sz="quarter" idx="12"/>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5"/>
          <p:cNvSpPr txBox="1">
            <a:spLocks/>
          </p:cNvSpPr>
          <p:nvPr/>
        </p:nvSpPr>
        <p:spPr bwMode="auto">
          <a:xfrm>
            <a:off x="457200" y="1219200"/>
            <a:ext cx="8229600" cy="5257800"/>
          </a:xfrm>
          <a:prstGeom prst="rect">
            <a:avLst/>
          </a:prstGeom>
          <a:noFill/>
          <a:ln w="9525">
            <a:noFill/>
            <a:miter lim="800000"/>
            <a:headEnd/>
            <a:tailEnd/>
          </a:ln>
        </p:spPr>
        <p:txBody>
          <a:bodyPr/>
          <a:lstStyle/>
          <a:p>
            <a:pPr marL="342900" indent="-342900" algn="ctr">
              <a:spcBef>
                <a:spcPct val="20000"/>
              </a:spcBef>
              <a:spcAft>
                <a:spcPts val="1200"/>
              </a:spcAft>
              <a:buFont typeface="Arial" charset="0"/>
              <a:buNone/>
              <a:defRPr/>
            </a:pPr>
            <a:r>
              <a:rPr lang="en-US" sz="3600" b="1" dirty="0">
                <a:solidFill>
                  <a:srgbClr val="333399"/>
                </a:solidFill>
                <a:latin typeface="+mn-lt"/>
                <a:cs typeface="Arial" charset="0"/>
              </a:rPr>
              <a:t>How is it utilized?</a:t>
            </a:r>
          </a:p>
          <a:p>
            <a:pPr marL="346075" indent="-346075">
              <a:spcAft>
                <a:spcPts val="1200"/>
              </a:spcAft>
              <a:buFont typeface="Arial" pitchFamily="34" charset="0"/>
              <a:buChar char="•"/>
              <a:defRPr/>
            </a:pPr>
            <a:r>
              <a:rPr lang="en-US" dirty="0">
                <a:solidFill>
                  <a:srgbClr val="333399"/>
                </a:solidFill>
                <a:cs typeface="Arial" charset="0"/>
              </a:rPr>
              <a:t>Guides development of Environment Designations</a:t>
            </a:r>
          </a:p>
          <a:p>
            <a:pPr marL="346075" indent="-346075">
              <a:spcAft>
                <a:spcPts val="1200"/>
              </a:spcAft>
              <a:buFont typeface="Arial" pitchFamily="34" charset="0"/>
              <a:buChar char="•"/>
              <a:defRPr/>
            </a:pPr>
            <a:r>
              <a:rPr lang="en-US" dirty="0">
                <a:solidFill>
                  <a:srgbClr val="333399"/>
                </a:solidFill>
                <a:cs typeface="Arial" charset="0"/>
              </a:rPr>
              <a:t>Provides management recommendations for SMP issues</a:t>
            </a:r>
          </a:p>
          <a:p>
            <a:pPr marL="346075" indent="-346075">
              <a:spcAft>
                <a:spcPts val="1200"/>
              </a:spcAft>
              <a:buFont typeface="Arial" pitchFamily="34" charset="0"/>
              <a:buChar char="•"/>
              <a:defRPr/>
            </a:pPr>
            <a:r>
              <a:rPr lang="en-US" dirty="0">
                <a:solidFill>
                  <a:srgbClr val="333399"/>
                </a:solidFill>
                <a:cs typeface="Arial" charset="0"/>
              </a:rPr>
              <a:t>Starting point for future restoration plan</a:t>
            </a:r>
          </a:p>
          <a:p>
            <a:pPr marL="346075" indent="-346075">
              <a:spcAft>
                <a:spcPts val="1200"/>
              </a:spcAft>
              <a:buFont typeface="Arial" pitchFamily="34" charset="0"/>
              <a:buChar char="•"/>
              <a:defRPr/>
            </a:pPr>
            <a:r>
              <a:rPr lang="en-US" dirty="0">
                <a:solidFill>
                  <a:srgbClr val="333399"/>
                </a:solidFill>
                <a:cs typeface="Arial" charset="0"/>
              </a:rPr>
              <a:t>Provides linkage to SMP changes</a:t>
            </a:r>
          </a:p>
          <a:p>
            <a:pPr marL="346075" indent="-346075">
              <a:spcAft>
                <a:spcPts val="1200"/>
              </a:spcAft>
              <a:buFont typeface="Arial" pitchFamily="34" charset="0"/>
              <a:buChar char="•"/>
              <a:defRPr/>
            </a:pPr>
            <a:endParaRPr lang="en-US" dirty="0">
              <a:solidFill>
                <a:srgbClr val="333399"/>
              </a:solidFill>
              <a:cs typeface="Arial" charset="0"/>
            </a:endParaRPr>
          </a:p>
          <a:p>
            <a:pPr marL="342900" indent="-342900">
              <a:spcBef>
                <a:spcPct val="20000"/>
              </a:spcBef>
              <a:buFont typeface="Arial" charset="0"/>
              <a:buChar char="•"/>
              <a:defRPr/>
            </a:pPr>
            <a:endParaRPr lang="en-US" sz="2800" dirty="0">
              <a:solidFill>
                <a:srgbClr val="333399"/>
              </a:solidFill>
              <a:latin typeface="+mn-lt"/>
              <a:cs typeface="Arial" charset="0"/>
            </a:endParaRPr>
          </a:p>
          <a:p>
            <a:pPr marL="342900" indent="-342900">
              <a:spcBef>
                <a:spcPct val="20000"/>
              </a:spcBef>
              <a:buFont typeface="Arial" charset="0"/>
              <a:buChar char="•"/>
              <a:defRPr/>
            </a:pPr>
            <a:endParaRPr lang="en-US" sz="2800" dirty="0">
              <a:solidFill>
                <a:srgbClr val="333399"/>
              </a:solidFill>
              <a:latin typeface="+mn-lt"/>
              <a:cs typeface="Arial" charset="0"/>
            </a:endParaRPr>
          </a:p>
        </p:txBody>
      </p:sp>
      <p:sp>
        <p:nvSpPr>
          <p:cNvPr id="5" name="Slide Number Placeholder 4"/>
          <p:cNvSpPr>
            <a:spLocks noGrp="1"/>
          </p:cNvSpPr>
          <p:nvPr>
            <p:ph type="sldNum" sz="quarter" idx="12"/>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SkagitCo SMP">
      <a:dk1>
        <a:srgbClr val="275673"/>
      </a:dk1>
      <a:lt1>
        <a:sysClr val="window" lastClr="FFFFFF"/>
      </a:lt1>
      <a:dk2>
        <a:srgbClr val="1C53A4"/>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4416</TotalTime>
  <Words>976</Words>
  <Application>Microsoft Office PowerPoint</Application>
  <PresentationFormat>On-screen Show (4:3)</PresentationFormat>
  <Paragraphs>281</Paragraphs>
  <Slides>33</Slides>
  <Notes>19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Shoreline Master  Program Update</dc:title>
  <dc:creator>asumme</dc:creator>
  <cp:lastModifiedBy>Betsy D. Stevenson</cp:lastModifiedBy>
  <cp:revision>337</cp:revision>
  <dcterms:created xsi:type="dcterms:W3CDTF">2009-03-24T19:18:49Z</dcterms:created>
  <dcterms:modified xsi:type="dcterms:W3CDTF">2012-05-31T16:33:24Z</dcterms:modified>
</cp:coreProperties>
</file>