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4"/>
  </p:notesMasterIdLst>
  <p:sldIdLst>
    <p:sldId id="256" r:id="rId2"/>
    <p:sldId id="290" r:id="rId3"/>
    <p:sldId id="293" r:id="rId4"/>
    <p:sldId id="259" r:id="rId5"/>
    <p:sldId id="261" r:id="rId6"/>
    <p:sldId id="262" r:id="rId7"/>
    <p:sldId id="263" r:id="rId8"/>
    <p:sldId id="264" r:id="rId9"/>
    <p:sldId id="265" r:id="rId10"/>
    <p:sldId id="266" r:id="rId11"/>
    <p:sldId id="267" r:id="rId12"/>
    <p:sldId id="298" r:id="rId13"/>
    <p:sldId id="257" r:id="rId14"/>
    <p:sldId id="258" r:id="rId15"/>
    <p:sldId id="300" r:id="rId16"/>
    <p:sldId id="304" r:id="rId17"/>
    <p:sldId id="303" r:id="rId18"/>
    <p:sldId id="302" r:id="rId19"/>
    <p:sldId id="306" r:id="rId20"/>
    <p:sldId id="268" r:id="rId21"/>
    <p:sldId id="269" r:id="rId22"/>
    <p:sldId id="270" r:id="rId23"/>
    <p:sldId id="291" r:id="rId24"/>
    <p:sldId id="308" r:id="rId25"/>
    <p:sldId id="272" r:id="rId26"/>
    <p:sldId id="274" r:id="rId27"/>
    <p:sldId id="276" r:id="rId28"/>
    <p:sldId id="296" r:id="rId29"/>
    <p:sldId id="294" r:id="rId30"/>
    <p:sldId id="278" r:id="rId31"/>
    <p:sldId id="286" r:id="rId32"/>
    <p:sldId id="295"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1" autoAdjust="0"/>
    <p:restoredTop sz="94660" autoAdjust="0"/>
  </p:normalViewPr>
  <p:slideViewPr>
    <p:cSldViewPr snapToGrid="0">
      <p:cViewPr varScale="1">
        <p:scale>
          <a:sx n="75" d="100"/>
          <a:sy n="75" d="100"/>
        </p:scale>
        <p:origin x="-240" y="-84"/>
      </p:cViewPr>
      <p:guideLst>
        <p:guide orient="horz" pos="2160"/>
        <p:guide pos="3840"/>
      </p:guideLst>
    </p:cSldViewPr>
  </p:slideViewPr>
  <p:outlineViewPr>
    <p:cViewPr>
      <p:scale>
        <a:sx n="33" d="100"/>
        <a:sy n="33" d="100"/>
      </p:scale>
      <p:origin x="0" y="594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1E2BB-EE43-4EAF-9591-B31C683AF14E}" type="datetimeFigureOut">
              <a:rPr lang="en-US" smtClean="0"/>
              <a:pPr/>
              <a:t>1/4/2013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2DE71-3443-4B07-A20C-D036CC512C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B93A03-705E-4C5D-B3BB-0206DAA78B75}" type="slidenum">
              <a:rPr lang="en-US" smtClean="0"/>
              <a:pPr/>
              <a:t>25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B93A03-705E-4C5D-B3BB-0206DAA78B75}" type="slidenum">
              <a:rPr lang="en-US" smtClean="0"/>
              <a:pPr/>
              <a:t>26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B93A03-705E-4C5D-B3BB-0206DAA78B75}" type="slidenum">
              <a:rPr lang="en-US" smtClean="0"/>
              <a:pPr/>
              <a:t>27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852CD-CE5B-427E-B4C4-2C5F4E76D2FA}"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13755412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852CD-CE5B-427E-B4C4-2C5F4E76D2FA}"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191647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852CD-CE5B-427E-B4C4-2C5F4E76D2FA}"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147369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1" y="1905000"/>
            <a:ext cx="5236633"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57434" y="1905000"/>
            <a:ext cx="5236633"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7434" y="4076700"/>
            <a:ext cx="5236633"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17601" y="6245225"/>
            <a:ext cx="2535767" cy="476250"/>
          </a:xfrm>
        </p:spPr>
        <p:txBody>
          <a:bodyPr/>
          <a:lstStyle>
            <a:lvl1pPr>
              <a:defRPr/>
            </a:lvl1pPr>
          </a:lstStyle>
          <a:p>
            <a:endParaRPr lang="en-US"/>
          </a:p>
        </p:txBody>
      </p:sp>
      <p:sp>
        <p:nvSpPr>
          <p:cNvPr id="7" name="Footer Placeholder 6"/>
          <p:cNvSpPr>
            <a:spLocks noGrp="1"/>
          </p:cNvSpPr>
          <p:nvPr>
            <p:ph type="ftr" sz="quarter" idx="11"/>
          </p:nvPr>
        </p:nvSpPr>
        <p:spPr>
          <a:xfrm>
            <a:off x="45720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9249834" y="6245225"/>
            <a:ext cx="2535767" cy="476250"/>
          </a:xfrm>
        </p:spPr>
        <p:txBody>
          <a:bodyPr/>
          <a:lstStyle>
            <a:lvl1pPr>
              <a:defRPr/>
            </a:lvl1pPr>
          </a:lstStyle>
          <a:p>
            <a:fld id="{33436D50-77B9-4687-B288-EBDB4F1B238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852CD-CE5B-427E-B4C4-2C5F4E76D2FA}"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1168031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852CD-CE5B-427E-B4C4-2C5F4E76D2FA}"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352267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852CD-CE5B-427E-B4C4-2C5F4E76D2FA}"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18178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852CD-CE5B-427E-B4C4-2C5F4E76D2FA}" type="datetimeFigureOut">
              <a:rPr lang="en-US" smtClean="0"/>
              <a:pPr/>
              <a:t>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403753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852CD-CE5B-427E-B4C4-2C5F4E76D2FA}" type="datetimeFigureOut">
              <a:rPr lang="en-US" smtClean="0"/>
              <a:pPr/>
              <a:t>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371079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852CD-CE5B-427E-B4C4-2C5F4E76D2FA}" type="datetimeFigureOut">
              <a:rPr lang="en-US" smtClean="0"/>
              <a:pPr/>
              <a:t>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282723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852CD-CE5B-427E-B4C4-2C5F4E76D2FA}"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410506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852CD-CE5B-427E-B4C4-2C5F4E76D2FA}"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1885643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852CD-CE5B-427E-B4C4-2C5F4E76D2FA}" type="datetimeFigureOut">
              <a:rPr lang="en-US" smtClean="0"/>
              <a:pPr/>
              <a:t>1/4/2013</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0F797-4827-4044-B1D8-CA871DDFC146}" type="slidenum">
              <a:rPr lang="en-US" smtClean="0"/>
              <a:pPr/>
              <a:t>‹#›</a:t>
            </a:fld>
            <a:endParaRPr lang="en-US"/>
          </a:p>
        </p:txBody>
      </p:sp>
    </p:spTree>
    <p:extLst>
      <p:ext uri="{BB962C8B-B14F-4D97-AF65-F5344CB8AC3E}">
        <p14:creationId xmlns="" xmlns:p14="http://schemas.microsoft.com/office/powerpoint/2010/main" val="9614030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 xmlns:a14="http://schemas.microsoft.com/office/drawing/2010/main" val="0"/>
              </a:ext>
            </a:extLst>
          </a:blip>
          <a:stretch>
            <a:fillRect/>
          </a:stretch>
        </p:blipFill>
        <p:spPr>
          <a:xfrm>
            <a:off x="406399" y="0"/>
            <a:ext cx="4818743" cy="6846737"/>
          </a:xfrm>
          <a:prstGeom prst="rect">
            <a:avLst/>
          </a:prstGeom>
          <a:effectLst>
            <a:innerShdw blurRad="63500" dist="50800" dir="13500000">
              <a:schemeClr val="bg1">
                <a:alpha val="90000"/>
              </a:schemeClr>
            </a:innerShdw>
          </a:effectLst>
        </p:spPr>
      </p:pic>
      <p:sp>
        <p:nvSpPr>
          <p:cNvPr id="2" name="Rectangle 1"/>
          <p:cNvSpPr/>
          <p:nvPr/>
        </p:nvSpPr>
        <p:spPr>
          <a:xfrm>
            <a:off x="6573406" y="1631594"/>
            <a:ext cx="4603311" cy="341632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Yakima County </a:t>
            </a:r>
          </a:p>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Department </a:t>
            </a:r>
          </a:p>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Of</a:t>
            </a:r>
          </a:p>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Corrections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 xmlns:p14="http://schemas.microsoft.com/office/powerpoint/2010/main" val="325488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Video Visiting </a:t>
            </a:r>
            <a:endParaRPr lang="en-US" b="1" i="1" u="sng"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1500" y="1377616"/>
            <a:ext cx="10807700" cy="5149516"/>
          </a:xfrm>
          <a:prstGeom prst="rect">
            <a:avLst/>
          </a:prstGeom>
        </p:spPr>
      </p:pic>
    </p:spTree>
    <p:extLst>
      <p:ext uri="{BB962C8B-B14F-4D97-AF65-F5344CB8AC3E}">
        <p14:creationId xmlns="" xmlns:p14="http://schemas.microsoft.com/office/powerpoint/2010/main" val="958907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Video Visiting </a:t>
            </a:r>
            <a:endParaRPr lang="en-US"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2859" y="1690688"/>
            <a:ext cx="6786282" cy="4770270"/>
          </a:xfrm>
          <a:prstGeom prst="rect">
            <a:avLst/>
          </a:prstGeom>
        </p:spPr>
      </p:pic>
    </p:spTree>
    <p:extLst>
      <p:ext uri="{BB962C8B-B14F-4D97-AF65-F5344CB8AC3E}">
        <p14:creationId xmlns="" xmlns:p14="http://schemas.microsoft.com/office/powerpoint/2010/main" val="408035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Inmate Kiosks</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81100" y="1825625"/>
            <a:ext cx="10172700" cy="4351338"/>
          </a:xfrm>
        </p:spPr>
        <p:txBody>
          <a:bodyPr/>
          <a:lstStyle/>
          <a:p>
            <a:r>
              <a:rPr lang="en-US" dirty="0" smtClean="0"/>
              <a:t>Used for ordering commissary</a:t>
            </a:r>
          </a:p>
          <a:p>
            <a:r>
              <a:rPr lang="en-US" dirty="0" smtClean="0"/>
              <a:t>Filling out Kites and seeing responses</a:t>
            </a:r>
          </a:p>
          <a:p>
            <a:r>
              <a:rPr lang="en-US" dirty="0" smtClean="0"/>
              <a:t>Filling out Grievances and seeing responses</a:t>
            </a:r>
          </a:p>
          <a:p>
            <a:r>
              <a:rPr lang="en-US" dirty="0" smtClean="0"/>
              <a:t>Reading Inmate Handbook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8400" y="3873500"/>
            <a:ext cx="2921000"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89400" y="3865282"/>
            <a:ext cx="3251200"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40600" y="3873500"/>
            <a:ext cx="3251200" cy="2438400"/>
          </a:xfrm>
          <a:prstGeom prst="rect">
            <a:avLst/>
          </a:prstGeom>
        </p:spPr>
      </p:pic>
    </p:spTree>
    <p:extLst>
      <p:ext uri="{BB962C8B-B14F-4D97-AF65-F5344CB8AC3E}">
        <p14:creationId xmlns:p14="http://schemas.microsoft.com/office/powerpoint/2010/main" xmlns="" val="388171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Inmate Programs</a:t>
            </a:r>
            <a:r>
              <a:rPr lang="en-US" dirty="0" smtClean="0"/>
              <a:t>	</a:t>
            </a:r>
            <a:endParaRPr lang="en-US" dirty="0"/>
          </a:p>
        </p:txBody>
      </p:sp>
      <p:sp>
        <p:nvSpPr>
          <p:cNvPr id="3" name="Content Placeholder 2"/>
          <p:cNvSpPr>
            <a:spLocks noGrp="1"/>
          </p:cNvSpPr>
          <p:nvPr>
            <p:ph idx="1"/>
          </p:nvPr>
        </p:nvSpPr>
        <p:spPr>
          <a:xfrm>
            <a:off x="1409700" y="1467853"/>
            <a:ext cx="9944100" cy="4709110"/>
          </a:xfrm>
        </p:spPr>
        <p:txBody>
          <a:bodyPr>
            <a:normAutofit fontScale="70000" lnSpcReduction="20000"/>
          </a:bodyPr>
          <a:lstStyle/>
          <a:p>
            <a:pPr>
              <a:buNone/>
            </a:pPr>
            <a:endParaRPr lang="en-US" dirty="0" smtClean="0"/>
          </a:p>
          <a:p>
            <a:r>
              <a:rPr lang="en-US" dirty="0" smtClean="0"/>
              <a:t>Alcoholics Anonymous</a:t>
            </a:r>
          </a:p>
          <a:p>
            <a:r>
              <a:rPr lang="en-US" dirty="0" smtClean="0"/>
              <a:t>Strong Families</a:t>
            </a:r>
          </a:p>
          <a:p>
            <a:r>
              <a:rPr lang="en-US" dirty="0" smtClean="0"/>
              <a:t>Biblical Life Principles Unit – Both Male and Female</a:t>
            </a:r>
          </a:p>
          <a:p>
            <a:r>
              <a:rPr lang="en-US" dirty="0" smtClean="0"/>
              <a:t>Barber – Visits two times a month, no cost to inmates</a:t>
            </a:r>
          </a:p>
          <a:p>
            <a:r>
              <a:rPr lang="en-US" dirty="0" smtClean="0"/>
              <a:t>HIV education classes</a:t>
            </a:r>
          </a:p>
          <a:p>
            <a:r>
              <a:rPr lang="en-US" dirty="0" smtClean="0"/>
              <a:t>HIV testing</a:t>
            </a:r>
          </a:p>
          <a:p>
            <a:r>
              <a:rPr lang="en-US" dirty="0" smtClean="0"/>
              <a:t>Home Detention</a:t>
            </a:r>
          </a:p>
          <a:p>
            <a:r>
              <a:rPr lang="en-US" dirty="0" smtClean="0"/>
              <a:t>Inmate Worker</a:t>
            </a:r>
          </a:p>
          <a:p>
            <a:r>
              <a:rPr lang="en-US" dirty="0" smtClean="0"/>
              <a:t>Veterans Incarcerated Program</a:t>
            </a:r>
          </a:p>
          <a:p>
            <a:r>
              <a:rPr lang="en-US" dirty="0" smtClean="0"/>
              <a:t>Sewing – inmate workers repair torn clothing items</a:t>
            </a:r>
          </a:p>
          <a:p>
            <a:r>
              <a:rPr lang="en-US" dirty="0" smtClean="0"/>
              <a:t>Gang Renunciation</a:t>
            </a:r>
          </a:p>
          <a:p>
            <a:r>
              <a:rPr lang="en-US" dirty="0" smtClean="0"/>
              <a:t>Sunday Religious Services</a:t>
            </a:r>
          </a:p>
          <a:p>
            <a:pPr lvl="1"/>
            <a:r>
              <a:rPr lang="en-US" dirty="0" smtClean="0"/>
              <a:t>Non-Denominational</a:t>
            </a:r>
          </a:p>
          <a:p>
            <a:pPr lvl="1"/>
            <a:r>
              <a:rPr lang="en-US" dirty="0" smtClean="0"/>
              <a:t>Native American</a:t>
            </a:r>
            <a:endParaRPr lang="en-US" dirty="0"/>
          </a:p>
        </p:txBody>
      </p:sp>
    </p:spTree>
    <p:extLst>
      <p:ext uri="{BB962C8B-B14F-4D97-AF65-F5344CB8AC3E}">
        <p14:creationId xmlns="" xmlns:p14="http://schemas.microsoft.com/office/powerpoint/2010/main" val="1793410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Inmate Programs</a:t>
            </a:r>
            <a:endParaRPr lang="en-US" b="1" i="1" u="sng" dirty="0"/>
          </a:p>
        </p:txBody>
      </p:sp>
      <p:sp>
        <p:nvSpPr>
          <p:cNvPr id="3" name="Content Placeholder 2"/>
          <p:cNvSpPr>
            <a:spLocks noGrp="1"/>
          </p:cNvSpPr>
          <p:nvPr>
            <p:ph idx="1"/>
          </p:nvPr>
        </p:nvSpPr>
        <p:spPr>
          <a:xfrm>
            <a:off x="1574800" y="1825625"/>
            <a:ext cx="9779000" cy="4351338"/>
          </a:xfrm>
        </p:spPr>
        <p:txBody>
          <a:bodyPr>
            <a:normAutofit fontScale="70000" lnSpcReduction="20000"/>
          </a:bodyPr>
          <a:lstStyle/>
          <a:p>
            <a:r>
              <a:rPr lang="en-US" dirty="0" smtClean="0"/>
              <a:t>Financial Wellness Classes</a:t>
            </a:r>
          </a:p>
          <a:p>
            <a:r>
              <a:rPr lang="en-US" dirty="0" smtClean="0"/>
              <a:t>Food Handler Classes with Test (inmates receive a food handlers card)</a:t>
            </a:r>
          </a:p>
          <a:p>
            <a:r>
              <a:rPr lang="en-US" dirty="0" smtClean="0"/>
              <a:t>Forklift Classes (Inmates must qualify to be an outside worker to take these classes)</a:t>
            </a:r>
          </a:p>
          <a:p>
            <a:r>
              <a:rPr lang="en-US" dirty="0" smtClean="0"/>
              <a:t>Flagging Classes </a:t>
            </a:r>
            <a:r>
              <a:rPr lang="en-US" dirty="0"/>
              <a:t>(Inmates must qualify to be an outside worker to take these classes</a:t>
            </a:r>
            <a:r>
              <a:rPr lang="en-US" dirty="0" smtClean="0"/>
              <a:t>)</a:t>
            </a:r>
          </a:p>
          <a:p>
            <a:r>
              <a:rPr lang="en-US" dirty="0" smtClean="0"/>
              <a:t>GED</a:t>
            </a:r>
          </a:p>
          <a:p>
            <a:r>
              <a:rPr lang="en-US" dirty="0" smtClean="0"/>
              <a:t>Getting it Right Program</a:t>
            </a:r>
          </a:p>
          <a:p>
            <a:r>
              <a:rPr lang="en-US" dirty="0" smtClean="0"/>
              <a:t>Making it Work Program</a:t>
            </a:r>
          </a:p>
          <a:p>
            <a:r>
              <a:rPr lang="en-US" dirty="0" smtClean="0"/>
              <a:t>Managing Self-defeating Behaviors (MSDB)</a:t>
            </a:r>
          </a:p>
          <a:p>
            <a:r>
              <a:rPr lang="en-US" dirty="0" smtClean="0"/>
              <a:t>Moral Recognition Therapy (MRT)</a:t>
            </a:r>
          </a:p>
          <a:p>
            <a:r>
              <a:rPr lang="en-US" dirty="0" smtClean="0"/>
              <a:t>Prevention Awareness</a:t>
            </a:r>
          </a:p>
          <a:p>
            <a:r>
              <a:rPr lang="en-US" dirty="0"/>
              <a:t>Gardening – Outside inmate workers </a:t>
            </a:r>
            <a:r>
              <a:rPr lang="en-US" dirty="0" smtClean="0"/>
              <a:t>grow </a:t>
            </a:r>
            <a:r>
              <a:rPr lang="en-US" dirty="0"/>
              <a:t>a vegetable garden and flower </a:t>
            </a:r>
            <a:r>
              <a:rPr lang="en-US" dirty="0" smtClean="0"/>
              <a:t>beds</a:t>
            </a:r>
          </a:p>
          <a:p>
            <a:r>
              <a:rPr lang="en-US" dirty="0" smtClean="0"/>
              <a:t>Communication and Behavior Program (CAB)</a:t>
            </a:r>
          </a:p>
          <a:p>
            <a:r>
              <a:rPr lang="en-US" dirty="0" smtClean="0"/>
              <a:t>Making Quilts</a:t>
            </a:r>
          </a:p>
          <a:p>
            <a:r>
              <a:rPr lang="en-US" dirty="0" smtClean="0"/>
              <a:t>Work Ethic Detention Program (WED) – work release</a:t>
            </a:r>
            <a:endParaRPr lang="en-US" dirty="0"/>
          </a:p>
        </p:txBody>
      </p:sp>
    </p:spTree>
    <p:extLst>
      <p:ext uri="{BB962C8B-B14F-4D97-AF65-F5344CB8AC3E}">
        <p14:creationId xmlns="" xmlns:p14="http://schemas.microsoft.com/office/powerpoint/2010/main" val="1067717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Inmate Programs Continued</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46200" y="1825625"/>
            <a:ext cx="10007600" cy="442446"/>
          </a:xfrm>
        </p:spPr>
        <p:txBody>
          <a:bodyPr>
            <a:normAutofit lnSpcReduction="10000"/>
          </a:bodyPr>
          <a:lstStyle/>
          <a:p>
            <a:r>
              <a:rPr lang="en-US" dirty="0" smtClean="0"/>
              <a:t>Strong </a:t>
            </a:r>
            <a:r>
              <a:rPr lang="en-US" dirty="0"/>
              <a:t>Families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0261" y="2312531"/>
            <a:ext cx="4653118" cy="3489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27200" y="2268071"/>
            <a:ext cx="5280072" cy="3578760"/>
          </a:xfrm>
          <a:prstGeom prst="rect">
            <a:avLst/>
          </a:prstGeom>
        </p:spPr>
      </p:pic>
    </p:spTree>
    <p:extLst>
      <p:ext uri="{BB962C8B-B14F-4D97-AF65-F5344CB8AC3E}">
        <p14:creationId xmlns:p14="http://schemas.microsoft.com/office/powerpoint/2010/main" xmlns="" val="2395608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Inmate </a:t>
            </a:r>
            <a:r>
              <a:rPr lang="en-US" b="1" i="1" u="sng" dirty="0">
                <a:effectLst>
                  <a:outerShdw blurRad="38100" dist="38100" dir="2700000" algn="tl">
                    <a:srgbClr val="000000">
                      <a:alpha val="43137"/>
                    </a:srgbClr>
                  </a:outerShdw>
                </a:effectLst>
              </a:rPr>
              <a:t>Programs Continued</a:t>
            </a:r>
            <a:endParaRPr lang="en-US" dirty="0"/>
          </a:p>
        </p:txBody>
      </p:sp>
      <p:sp>
        <p:nvSpPr>
          <p:cNvPr id="3" name="Content Placeholder 2"/>
          <p:cNvSpPr>
            <a:spLocks noGrp="1"/>
          </p:cNvSpPr>
          <p:nvPr>
            <p:ph idx="1"/>
          </p:nvPr>
        </p:nvSpPr>
        <p:spPr>
          <a:xfrm>
            <a:off x="1231900" y="1825625"/>
            <a:ext cx="10121900" cy="4351338"/>
          </a:xfrm>
        </p:spPr>
        <p:txBody>
          <a:bodyPr/>
          <a:lstStyle/>
          <a:p>
            <a:r>
              <a:rPr lang="en-US" dirty="0"/>
              <a:t>Flagging Classes (Inmates must qualify to be an outside worker </a:t>
            </a:r>
            <a:endParaRPr lang="en-US" dirty="0" smtClean="0"/>
          </a:p>
          <a:p>
            <a:pPr>
              <a:buNone/>
            </a:pPr>
            <a:r>
              <a:rPr lang="en-US" dirty="0" smtClean="0"/>
              <a:t>    to </a:t>
            </a:r>
            <a:r>
              <a:rPr lang="en-US" dirty="0"/>
              <a:t>take these classes)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9012" y="2745441"/>
            <a:ext cx="4912659" cy="3684494"/>
          </a:xfrm>
          <a:prstGeom prst="rect">
            <a:avLst/>
          </a:prstGeom>
        </p:spPr>
      </p:pic>
    </p:spTree>
    <p:extLst>
      <p:ext uri="{BB962C8B-B14F-4D97-AF65-F5344CB8AC3E}">
        <p14:creationId xmlns:p14="http://schemas.microsoft.com/office/powerpoint/2010/main" xmlns="" val="1481127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Inmate Programs Continued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17600" y="1825625"/>
            <a:ext cx="10236200" cy="4351338"/>
          </a:xfrm>
        </p:spPr>
        <p:txBody>
          <a:bodyPr/>
          <a:lstStyle/>
          <a:p>
            <a:r>
              <a:rPr lang="en-US" dirty="0"/>
              <a:t>Forklift Classes (Inmates must qualify to be an outside worker to take these classes)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3800" y="2241457"/>
            <a:ext cx="4691741" cy="37855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8223" y="2241457"/>
            <a:ext cx="5047341" cy="3785506"/>
          </a:xfrm>
          <a:prstGeom prst="rect">
            <a:avLst/>
          </a:prstGeom>
        </p:spPr>
      </p:pic>
    </p:spTree>
    <p:extLst>
      <p:ext uri="{BB962C8B-B14F-4D97-AF65-F5344CB8AC3E}">
        <p14:creationId xmlns:p14="http://schemas.microsoft.com/office/powerpoint/2010/main" xmlns="" val="262226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Inmate </a:t>
            </a:r>
            <a:r>
              <a:rPr lang="en-US" b="1" i="1" u="sng" dirty="0">
                <a:effectLst>
                  <a:outerShdw blurRad="38100" dist="38100" dir="2700000" algn="tl">
                    <a:srgbClr val="000000">
                      <a:alpha val="43137"/>
                    </a:srgbClr>
                  </a:outerShdw>
                </a:effectLst>
              </a:rPr>
              <a:t>Programs Continued</a:t>
            </a:r>
            <a:endParaRPr lang="en-US" dirty="0"/>
          </a:p>
        </p:txBody>
      </p:sp>
      <p:sp>
        <p:nvSpPr>
          <p:cNvPr id="3" name="Content Placeholder 2"/>
          <p:cNvSpPr>
            <a:spLocks noGrp="1"/>
          </p:cNvSpPr>
          <p:nvPr>
            <p:ph idx="1"/>
          </p:nvPr>
        </p:nvSpPr>
        <p:spPr>
          <a:xfrm>
            <a:off x="1168400" y="1825625"/>
            <a:ext cx="10185400" cy="4351338"/>
          </a:xfrm>
        </p:spPr>
        <p:txBody>
          <a:bodyPr/>
          <a:lstStyle/>
          <a:p>
            <a:r>
              <a:rPr lang="en-US" dirty="0"/>
              <a:t>Inmate Worker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35424" y="4517136"/>
            <a:ext cx="3121152" cy="23408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6870" y="2231136"/>
            <a:ext cx="4356848" cy="32676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8040" y="2155652"/>
            <a:ext cx="4457492" cy="3343119"/>
          </a:xfrm>
          <a:prstGeom prst="rect">
            <a:avLst/>
          </a:prstGeom>
        </p:spPr>
      </p:pic>
    </p:spTree>
    <p:extLst>
      <p:ext uri="{BB962C8B-B14F-4D97-AF65-F5344CB8AC3E}">
        <p14:creationId xmlns:p14="http://schemas.microsoft.com/office/powerpoint/2010/main" xmlns="" val="921408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Inmate </a:t>
            </a:r>
            <a:r>
              <a:rPr lang="en-US" b="1" i="1" u="sng" dirty="0">
                <a:effectLst>
                  <a:outerShdw blurRad="38100" dist="38100" dir="2700000" algn="tl">
                    <a:srgbClr val="000000">
                      <a:alpha val="43137"/>
                    </a:srgbClr>
                  </a:outerShdw>
                </a:effectLst>
              </a:rPr>
              <a:t>Programs Continued</a:t>
            </a:r>
            <a:endParaRPr lang="en-US" dirty="0"/>
          </a:p>
        </p:txBody>
      </p:sp>
      <p:sp>
        <p:nvSpPr>
          <p:cNvPr id="3" name="Content Placeholder 2"/>
          <p:cNvSpPr>
            <a:spLocks noGrp="1"/>
          </p:cNvSpPr>
          <p:nvPr>
            <p:ph idx="1"/>
          </p:nvPr>
        </p:nvSpPr>
        <p:spPr>
          <a:xfrm>
            <a:off x="1397000" y="1825625"/>
            <a:ext cx="9956800" cy="4351338"/>
          </a:xfrm>
        </p:spPr>
        <p:txBody>
          <a:bodyPr/>
          <a:lstStyle/>
          <a:p>
            <a:r>
              <a:rPr lang="en-US" dirty="0"/>
              <a:t>GED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0988" y="1891552"/>
            <a:ext cx="6090024" cy="4567518"/>
          </a:xfrm>
          <a:prstGeom prst="rect">
            <a:avLst/>
          </a:prstGeom>
        </p:spPr>
      </p:pic>
    </p:spTree>
    <p:extLst>
      <p:ext uri="{BB962C8B-B14F-4D97-AF65-F5344CB8AC3E}">
        <p14:creationId xmlns:p14="http://schemas.microsoft.com/office/powerpoint/2010/main" xmlns="" val="276546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700" y="385010"/>
            <a:ext cx="10198100" cy="6003757"/>
          </a:xfrm>
        </p:spPr>
        <p:txBody>
          <a:bodyPr>
            <a:normAutofit fontScale="25000" lnSpcReduction="20000"/>
          </a:bodyPr>
          <a:lstStyle/>
          <a:p>
            <a:pPr>
              <a:buNone/>
            </a:pPr>
            <a:r>
              <a:rPr lang="en-US" dirty="0" smtClean="0"/>
              <a:t>     </a:t>
            </a:r>
          </a:p>
          <a:p>
            <a:pPr>
              <a:buNone/>
            </a:pPr>
            <a:r>
              <a:rPr lang="en-US" sz="4000" dirty="0" smtClean="0">
                <a:latin typeface="Freestyle Script" pitchFamily="66" charset="0"/>
              </a:rPr>
              <a:t>     </a:t>
            </a:r>
            <a:r>
              <a:rPr lang="en-US" sz="10400" dirty="0" smtClean="0">
                <a:latin typeface="Freestyle Script" pitchFamily="66" charset="0"/>
              </a:rPr>
              <a:t>Skagit County Jail Coordinating Council Members, </a:t>
            </a:r>
          </a:p>
          <a:p>
            <a:pPr>
              <a:buNone/>
            </a:pPr>
            <a:r>
              <a:rPr lang="en-US" sz="10400" dirty="0" smtClean="0">
                <a:latin typeface="Freestyle Script" pitchFamily="66" charset="0"/>
              </a:rPr>
              <a:t>   </a:t>
            </a:r>
          </a:p>
          <a:p>
            <a:pPr>
              <a:buNone/>
            </a:pPr>
            <a:r>
              <a:rPr lang="en-US" sz="10400" dirty="0" smtClean="0">
                <a:latin typeface="Freestyle Script" pitchFamily="66" charset="0"/>
              </a:rPr>
              <a:t>   In order to help you during these tough economic times, we are offering discounted beds for rent.</a:t>
            </a:r>
          </a:p>
          <a:p>
            <a:pPr>
              <a:buNone/>
            </a:pPr>
            <a:r>
              <a:rPr lang="en-US" sz="10400" dirty="0" smtClean="0">
                <a:latin typeface="Freestyle Script" pitchFamily="66" charset="0"/>
              </a:rPr>
              <a:t>   </a:t>
            </a:r>
          </a:p>
          <a:p>
            <a:pPr>
              <a:buNone/>
            </a:pPr>
            <a:r>
              <a:rPr lang="en-US" sz="10400" dirty="0" smtClean="0">
                <a:latin typeface="Freestyle Script" pitchFamily="66" charset="0"/>
              </a:rPr>
              <a:t>   The Yakima County Department of Corrections currently has empty jail beds that we are looking to fill. We offer transportation that is included in our low rate, and there are no booking fees. We are dedicated to helping you maintain and control any overflow of prisoners you may be currently faced with. This, in turn, prevents the potential of early release due to overcrowding, which is of greatest value to the criminal justice system and the communities we all respectively serve.</a:t>
            </a:r>
          </a:p>
          <a:p>
            <a:pPr>
              <a:buNone/>
            </a:pPr>
            <a:r>
              <a:rPr lang="en-US" sz="10400" dirty="0" smtClean="0">
                <a:latin typeface="Freestyle Script" pitchFamily="66" charset="0"/>
              </a:rPr>
              <a:t>   </a:t>
            </a:r>
          </a:p>
          <a:p>
            <a:pPr>
              <a:buNone/>
            </a:pPr>
            <a:r>
              <a:rPr lang="en-US" sz="10400" dirty="0" smtClean="0">
                <a:latin typeface="Freestyle Script" pitchFamily="66" charset="0"/>
              </a:rPr>
              <a:t>    Upon review, you will see that your jurisdiction can save a substantial amount of money by contracting with Yakima County.</a:t>
            </a:r>
          </a:p>
          <a:p>
            <a:pPr>
              <a:buNone/>
            </a:pPr>
            <a:r>
              <a:rPr lang="en-US" sz="10400" dirty="0" smtClean="0">
                <a:latin typeface="Freestyle Script" pitchFamily="66" charset="0"/>
              </a:rPr>
              <a:t>  </a:t>
            </a:r>
          </a:p>
          <a:p>
            <a:pPr>
              <a:buNone/>
            </a:pPr>
            <a:r>
              <a:rPr lang="en-US" sz="10400" dirty="0" smtClean="0">
                <a:latin typeface="Freestyle Script" pitchFamily="66" charset="0"/>
              </a:rPr>
              <a:t>  Respectfully, </a:t>
            </a:r>
          </a:p>
          <a:p>
            <a:pPr>
              <a:buNone/>
            </a:pPr>
            <a:r>
              <a:rPr lang="en-US" sz="10400" dirty="0" smtClean="0">
                <a:latin typeface="Freestyle Script" pitchFamily="66" charset="0"/>
              </a:rPr>
              <a:t>  Director Ed Campbell</a:t>
            </a:r>
            <a:endParaRPr lang="en-US" sz="10400"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Medical Services - </a:t>
            </a:r>
            <a:r>
              <a:rPr lang="en-US" b="1" i="1" u="sng" dirty="0" err="1" smtClean="0">
                <a:effectLst>
                  <a:outerShdw blurRad="38100" dist="38100" dir="2700000" algn="tl">
                    <a:srgbClr val="000000">
                      <a:alpha val="43137"/>
                    </a:srgbClr>
                  </a:outerShdw>
                </a:effectLst>
              </a:rPr>
              <a:t>ConMed</a:t>
            </a:r>
            <a:r>
              <a:rPr lang="en-US" b="1" i="1" u="sng" dirty="0" smtClean="0">
                <a:effectLst>
                  <a:outerShdw blurRad="38100" dist="38100" dir="2700000" algn="tl">
                    <a:srgbClr val="000000">
                      <a:alpha val="43137"/>
                    </a:srgbClr>
                  </a:outerShdw>
                </a:effectLst>
              </a:rPr>
              <a:t> </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11300" y="1528010"/>
            <a:ext cx="9842500" cy="5089357"/>
          </a:xfrm>
        </p:spPr>
        <p:txBody>
          <a:bodyPr>
            <a:normAutofit fontScale="77500" lnSpcReduction="20000"/>
          </a:bodyPr>
          <a:lstStyle/>
          <a:p>
            <a:r>
              <a:rPr lang="en-US" dirty="0" smtClean="0"/>
              <a:t>In house Doctor, Monday through Friday 0800 – 1500</a:t>
            </a:r>
          </a:p>
          <a:p>
            <a:r>
              <a:rPr lang="en-US" dirty="0" smtClean="0"/>
              <a:t>Medical Clinic, Monday through Friday, 0800 – 1500</a:t>
            </a:r>
          </a:p>
          <a:p>
            <a:r>
              <a:rPr lang="en-US" dirty="0" smtClean="0"/>
              <a:t>Free Annual Physical offered within 14 days of arrival</a:t>
            </a:r>
          </a:p>
          <a:p>
            <a:r>
              <a:rPr lang="en-US" dirty="0" smtClean="0"/>
              <a:t>TB testing to all inmates</a:t>
            </a:r>
          </a:p>
          <a:p>
            <a:r>
              <a:rPr lang="en-US" dirty="0" smtClean="0"/>
              <a:t>Pregnancy testing</a:t>
            </a:r>
          </a:p>
          <a:p>
            <a:r>
              <a:rPr lang="en-US" dirty="0" smtClean="0"/>
              <a:t>On call Doctor, 24 hours a day, 7 days a week</a:t>
            </a:r>
          </a:p>
          <a:p>
            <a:r>
              <a:rPr lang="en-US" dirty="0" smtClean="0"/>
              <a:t>Nurses available in house from 0400 – 2130 everyday for </a:t>
            </a:r>
            <a:r>
              <a:rPr lang="en-US" dirty="0" smtClean="0"/>
              <a:t>emergent response  </a:t>
            </a:r>
            <a:endParaRPr lang="en-US" dirty="0" smtClean="0"/>
          </a:p>
          <a:p>
            <a:r>
              <a:rPr lang="en-US" dirty="0" smtClean="0"/>
              <a:t>In house lab draws</a:t>
            </a:r>
          </a:p>
          <a:p>
            <a:r>
              <a:rPr lang="en-US" dirty="0" smtClean="0"/>
              <a:t>In house X ray</a:t>
            </a:r>
          </a:p>
          <a:p>
            <a:r>
              <a:rPr lang="en-US" dirty="0" smtClean="0"/>
              <a:t>Medication administration 3 times daily</a:t>
            </a:r>
          </a:p>
          <a:p>
            <a:r>
              <a:rPr lang="en-US" dirty="0" smtClean="0"/>
              <a:t>In house EKG</a:t>
            </a:r>
          </a:p>
          <a:p>
            <a:r>
              <a:rPr lang="en-US" dirty="0" smtClean="0"/>
              <a:t>Wound Care</a:t>
            </a:r>
          </a:p>
          <a:p>
            <a:r>
              <a:rPr lang="en-US" dirty="0" smtClean="0"/>
              <a:t>Glucose testing 3 times a day</a:t>
            </a:r>
          </a:p>
          <a:p>
            <a:r>
              <a:rPr lang="en-US" dirty="0" smtClean="0"/>
              <a:t>Daily Segregation wellness checks</a:t>
            </a:r>
          </a:p>
          <a:p>
            <a:r>
              <a:rPr lang="en-US" dirty="0" smtClean="0"/>
              <a:t>Intake Screenings of all inmates</a:t>
            </a:r>
          </a:p>
        </p:txBody>
      </p:sp>
    </p:spTree>
    <p:extLst>
      <p:ext uri="{BB962C8B-B14F-4D97-AF65-F5344CB8AC3E}">
        <p14:creationId xmlns="" xmlns:p14="http://schemas.microsoft.com/office/powerpoint/2010/main" val="3436858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Mental Health Services Provided</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0200" y="1825625"/>
            <a:ext cx="9753600" cy="4351338"/>
          </a:xfrm>
        </p:spPr>
        <p:txBody>
          <a:bodyPr>
            <a:normAutofit lnSpcReduction="10000"/>
          </a:bodyPr>
          <a:lstStyle/>
          <a:p>
            <a:r>
              <a:rPr lang="en-US" dirty="0" smtClean="0"/>
              <a:t>Mental Health Screenings</a:t>
            </a:r>
          </a:p>
          <a:p>
            <a:r>
              <a:rPr lang="en-US" dirty="0" smtClean="0"/>
              <a:t>Mental Health Assessments</a:t>
            </a:r>
          </a:p>
          <a:p>
            <a:r>
              <a:rPr lang="en-US" dirty="0" smtClean="0"/>
              <a:t>Psychiatric Medication Management Services (two two-hour medication management clinics per week)</a:t>
            </a:r>
          </a:p>
          <a:p>
            <a:r>
              <a:rPr lang="en-US" dirty="0" smtClean="0"/>
              <a:t>Mental Health Case Management/ Therapeutic Services</a:t>
            </a:r>
          </a:p>
          <a:p>
            <a:r>
              <a:rPr lang="en-US" dirty="0" smtClean="0"/>
              <a:t>On call doctor services (365 days a year, 24 hours a day)</a:t>
            </a:r>
          </a:p>
          <a:p>
            <a:r>
              <a:rPr lang="en-US" dirty="0" smtClean="0"/>
              <a:t>Crisis and Critical Incident Services (24 hour access)</a:t>
            </a:r>
          </a:p>
          <a:p>
            <a:r>
              <a:rPr lang="en-US" dirty="0" smtClean="0"/>
              <a:t>Sexual Assault and Crime Victim Services</a:t>
            </a:r>
          </a:p>
          <a:p>
            <a:r>
              <a:rPr lang="en-US" dirty="0" smtClean="0"/>
              <a:t>Strong Families Parenting Classes</a:t>
            </a:r>
            <a:endParaRPr lang="en-US" dirty="0"/>
          </a:p>
        </p:txBody>
      </p:sp>
    </p:spTree>
    <p:extLst>
      <p:ext uri="{BB962C8B-B14F-4D97-AF65-F5344CB8AC3E}">
        <p14:creationId xmlns="" xmlns:p14="http://schemas.microsoft.com/office/powerpoint/2010/main" val="3213646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u="sng" dirty="0" smtClean="0">
                <a:effectLst>
                  <a:outerShdw blurRad="38100" dist="38100" dir="2700000" algn="tl">
                    <a:srgbClr val="000000">
                      <a:alpha val="43137"/>
                    </a:srgbClr>
                  </a:outerShdw>
                </a:effectLst>
              </a:rPr>
              <a:t>Additional benefits to housing prisoners in Yakima</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17600" y="1825625"/>
            <a:ext cx="10426700" cy="3516396"/>
          </a:xfrm>
        </p:spPr>
        <p:txBody>
          <a:bodyPr/>
          <a:lstStyle/>
          <a:p>
            <a:r>
              <a:rPr lang="en-US" dirty="0" smtClean="0"/>
              <a:t>Ability to track your inmates through Yakima’s </a:t>
            </a:r>
            <a:r>
              <a:rPr lang="en-US" dirty="0" err="1" smtClean="0"/>
              <a:t>Spillman</a:t>
            </a:r>
            <a:r>
              <a:rPr lang="en-US" dirty="0" smtClean="0"/>
              <a:t> system</a:t>
            </a:r>
          </a:p>
          <a:p>
            <a:r>
              <a:rPr lang="en-US" dirty="0" smtClean="0"/>
              <a:t>Yakima Will Provide Video Visiting Equipment </a:t>
            </a:r>
          </a:p>
          <a:p>
            <a:r>
              <a:rPr lang="en-US" dirty="0" smtClean="0"/>
              <a:t>Yakima Will Provide Mobile License for Public Defenders Office</a:t>
            </a:r>
          </a:p>
          <a:p>
            <a:r>
              <a:rPr lang="en-US" dirty="0" smtClean="0"/>
              <a:t>Inmates families can access internet for inmate information</a:t>
            </a:r>
          </a:p>
          <a:p>
            <a:r>
              <a:rPr lang="en-US" dirty="0" smtClean="0"/>
              <a:t>Families can access internet to place funds on inmate account</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2859793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8463"/>
            <a:ext cx="10515600" cy="5238500"/>
          </a:xfrm>
        </p:spPr>
        <p:txBody>
          <a:bodyPr/>
          <a:lstStyle/>
          <a:p>
            <a:pPr>
              <a:buNone/>
            </a:pPr>
            <a:r>
              <a:rPr lang="en-US" b="1" dirty="0" smtClean="0"/>
              <a:t>                          </a:t>
            </a:r>
            <a:r>
              <a:rPr lang="en-US" b="1" u="sng" dirty="0" smtClean="0"/>
              <a:t>Construct a New Jail in Mount Vernon</a:t>
            </a:r>
            <a:endParaRPr lang="en-US" b="1" u="sng" dirty="0"/>
          </a:p>
        </p:txBody>
      </p:sp>
      <p:sp>
        <p:nvSpPr>
          <p:cNvPr id="4" name="Rectangle 3"/>
          <p:cNvSpPr/>
          <p:nvPr/>
        </p:nvSpPr>
        <p:spPr>
          <a:xfrm>
            <a:off x="1765300" y="1840832"/>
            <a:ext cx="9592510" cy="4401205"/>
          </a:xfrm>
          <a:prstGeom prst="rect">
            <a:avLst/>
          </a:prstGeom>
        </p:spPr>
        <p:txBody>
          <a:bodyPr wrap="square">
            <a:spAutoFit/>
          </a:bodyPr>
          <a:lstStyle/>
          <a:p>
            <a:r>
              <a:rPr lang="en-US" sz="2800" dirty="0" smtClean="0"/>
              <a:t>Construct a 300 bed jail with a core support services to include (laundry/kitchen/etc.) expand to capacity of 400 at a later date. </a:t>
            </a:r>
            <a:endParaRPr lang="en-US" sz="2800" dirty="0" smtClean="0"/>
          </a:p>
          <a:p>
            <a:r>
              <a:rPr lang="en-US" sz="2800" dirty="0" smtClean="0"/>
              <a:t>The </a:t>
            </a:r>
            <a:r>
              <a:rPr lang="en-US" sz="2800" dirty="0" smtClean="0"/>
              <a:t>medium construction cost estimate for the 300 bed facility </a:t>
            </a:r>
            <a:endParaRPr lang="en-US" sz="2800" dirty="0" smtClean="0"/>
          </a:p>
          <a:p>
            <a:r>
              <a:rPr lang="en-US" sz="2800" dirty="0" smtClean="0"/>
              <a:t>is </a:t>
            </a:r>
            <a:r>
              <a:rPr lang="en-US" sz="2800" dirty="0" smtClean="0"/>
              <a:t>estimated at $60.5 Million, financed over 25 years at 4.25% interest, total bond (principle and interest) cost  approximately </a:t>
            </a:r>
            <a:endParaRPr lang="en-US" sz="2800" dirty="0" smtClean="0"/>
          </a:p>
          <a:p>
            <a:r>
              <a:rPr lang="en-US" sz="2800" dirty="0" smtClean="0"/>
              <a:t>$</a:t>
            </a:r>
            <a:r>
              <a:rPr lang="en-US" sz="2800" dirty="0" smtClean="0"/>
              <a:t>90-95 Million. </a:t>
            </a:r>
          </a:p>
          <a:p>
            <a:r>
              <a:rPr lang="en-US" sz="2800" dirty="0" smtClean="0"/>
              <a:t>The current operational costs for the jail is approximately $5.4 Million. The estimated operational cost for the new 300 bed </a:t>
            </a:r>
            <a:r>
              <a:rPr lang="en-US" sz="2800" dirty="0" smtClean="0"/>
              <a:t>jail</a:t>
            </a:r>
          </a:p>
          <a:p>
            <a:r>
              <a:rPr lang="en-US" sz="2800" dirty="0" smtClean="0"/>
              <a:t> </a:t>
            </a:r>
            <a:r>
              <a:rPr lang="en-US" sz="2800" dirty="0" smtClean="0"/>
              <a:t>is $7.4 Million (a $2.0 million initial increase, will exceed $3.0 million over life of bond). </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5125"/>
            <a:ext cx="10058400" cy="1325563"/>
          </a:xfrm>
        </p:spPr>
        <p:txBody>
          <a:bodyPr/>
          <a:lstStyle/>
          <a:p>
            <a:r>
              <a:rPr lang="en-US" dirty="0" smtClean="0"/>
              <a:t>Skagit County Costs</a:t>
            </a:r>
            <a:endParaRPr lang="en-US" dirty="0"/>
          </a:p>
        </p:txBody>
      </p:sp>
      <p:sp>
        <p:nvSpPr>
          <p:cNvPr id="3" name="Content Placeholder 2"/>
          <p:cNvSpPr>
            <a:spLocks noGrp="1"/>
          </p:cNvSpPr>
          <p:nvPr>
            <p:ph idx="1"/>
          </p:nvPr>
        </p:nvSpPr>
        <p:spPr>
          <a:xfrm>
            <a:off x="1219200" y="1825625"/>
            <a:ext cx="10134600" cy="4351338"/>
          </a:xfrm>
        </p:spPr>
        <p:txBody>
          <a:bodyPr/>
          <a:lstStyle/>
          <a:p>
            <a:r>
              <a:rPr lang="en-US" dirty="0" smtClean="0"/>
              <a:t>Current Jail Construction Bond Project Estimate $60.5 million dollars</a:t>
            </a:r>
          </a:p>
          <a:p>
            <a:r>
              <a:rPr lang="en-US" dirty="0" smtClean="0"/>
              <a:t>Total Bond Repayment over 25 years estimate $95 million dollars</a:t>
            </a:r>
          </a:p>
          <a:p>
            <a:r>
              <a:rPr lang="en-US" dirty="0" smtClean="0"/>
              <a:t>Operating Costs Projected at $2 Million Annually (With adjusted 2.5% CPI cost will exceed $3 million dollars annually over life of Bond) </a:t>
            </a:r>
          </a:p>
          <a:p>
            <a:r>
              <a:rPr lang="en-US" dirty="0" smtClean="0"/>
              <a:t>Bond and Operating Costs for New Jail Estimated over 12 years </a:t>
            </a:r>
          </a:p>
          <a:p>
            <a:pPr>
              <a:buNone/>
            </a:pPr>
            <a:r>
              <a:rPr lang="en-US" dirty="0" smtClean="0"/>
              <a:t>   est. $75 million Dollars</a:t>
            </a:r>
          </a:p>
          <a:p>
            <a:r>
              <a:rPr lang="en-US" dirty="0" smtClean="0"/>
              <a:t>Bond and Operating Costs over 25 years est. $200+ million dollars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446D12-E762-496C-BDF4-9B0352F388A2}" type="slidenum">
              <a:rPr lang="en-US" smtClean="0"/>
              <a:pPr>
                <a:defRPr/>
              </a:pPr>
              <a:t>25</a:t>
            </a:fld>
            <a:endParaRPr lang="en-US" dirty="0"/>
          </a:p>
        </p:txBody>
      </p:sp>
      <p:sp>
        <p:nvSpPr>
          <p:cNvPr id="5" name="Title 1"/>
          <p:cNvSpPr>
            <a:spLocks noGrp="1"/>
          </p:cNvSpPr>
          <p:nvPr>
            <p:ph type="ctrTitle"/>
          </p:nvPr>
        </p:nvSpPr>
        <p:spPr>
          <a:xfrm>
            <a:off x="0" y="433138"/>
            <a:ext cx="12192000" cy="913062"/>
          </a:xfrm>
        </p:spPr>
        <p:txBody>
          <a:bodyPr>
            <a:noAutofit/>
          </a:bodyPr>
          <a:lstStyle/>
          <a:p>
            <a:pPr>
              <a:defRPr/>
            </a:pPr>
            <a:r>
              <a:rPr lang="en-US" sz="4000" dirty="0" smtClean="0"/>
              <a:t/>
            </a:r>
            <a:br>
              <a:rPr lang="en-US" sz="4000" dirty="0" smtClean="0"/>
            </a:br>
            <a:r>
              <a:rPr lang="en-US" sz="4000" dirty="0" smtClean="0"/>
              <a:t/>
            </a:r>
            <a:br>
              <a:rPr lang="en-US" sz="4000" dirty="0" smtClean="0"/>
            </a:br>
            <a:r>
              <a:rPr lang="en-US" sz="4000" dirty="0" smtClean="0"/>
              <a:t> </a:t>
            </a:r>
            <a:r>
              <a:rPr lang="en-US" sz="2800" dirty="0" smtClean="0"/>
              <a:t>Projected Bed Rental &amp; Transportation Cost </a:t>
            </a:r>
            <a:br>
              <a:rPr lang="en-US" sz="2800" dirty="0" smtClean="0"/>
            </a:br>
            <a:r>
              <a:rPr lang="en-US" sz="2800" dirty="0" smtClean="0"/>
              <a:t>Based on Seattle CPI Escalator</a:t>
            </a:r>
            <a:endParaRPr lang="en-US" sz="2800" dirty="0"/>
          </a:p>
        </p:txBody>
      </p:sp>
      <p:graphicFrame>
        <p:nvGraphicFramePr>
          <p:cNvPr id="9" name="Table 8"/>
          <p:cNvGraphicFramePr>
            <a:graphicFrameLocks noGrp="1"/>
          </p:cNvGraphicFramePr>
          <p:nvPr/>
        </p:nvGraphicFramePr>
        <p:xfrm>
          <a:off x="890660" y="1286614"/>
          <a:ext cx="9459840" cy="5082446"/>
        </p:xfrm>
        <a:graphic>
          <a:graphicData uri="http://schemas.openxmlformats.org/drawingml/2006/table">
            <a:tbl>
              <a:tblPr/>
              <a:tblGrid>
                <a:gridCol w="1128640"/>
                <a:gridCol w="342900"/>
                <a:gridCol w="533400"/>
                <a:gridCol w="571500"/>
                <a:gridCol w="596900"/>
                <a:gridCol w="571500"/>
                <a:gridCol w="596900"/>
                <a:gridCol w="533400"/>
                <a:gridCol w="660400"/>
                <a:gridCol w="723900"/>
                <a:gridCol w="647700"/>
                <a:gridCol w="698500"/>
                <a:gridCol w="635000"/>
                <a:gridCol w="495300"/>
                <a:gridCol w="723900"/>
              </a:tblGrid>
              <a:tr h="222748">
                <a:tc gridSpan="5">
                  <a:txBody>
                    <a:bodyPr/>
                    <a:lstStyle/>
                    <a:p>
                      <a:pPr algn="l" fontAlgn="b"/>
                      <a:r>
                        <a:rPr lang="en-US" sz="1100" b="1" i="0" u="none" strike="noStrike" baseline="0" dirty="0" smtClean="0">
                          <a:solidFill>
                            <a:srgbClr val="000000"/>
                          </a:solidFill>
                          <a:latin typeface="Calibri"/>
                        </a:rPr>
                        <a:t>           5 </a:t>
                      </a:r>
                      <a:r>
                        <a:rPr lang="en-US" sz="1100" b="1" i="0" u="none" strike="noStrike" baseline="0" dirty="0">
                          <a:solidFill>
                            <a:srgbClr val="000000"/>
                          </a:solidFill>
                          <a:latin typeface="Calibri"/>
                        </a:rPr>
                        <a:t>Year average Seattle CPI (2.056%)</a:t>
                      </a:r>
                    </a:p>
                  </a:txBody>
                  <a:tcPr marL="7981" marR="7981" marT="598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r>
              <a:tr h="258306">
                <a:tc gridSpan="2">
                  <a:txBody>
                    <a:bodyPr/>
                    <a:lstStyle/>
                    <a:p>
                      <a:pPr algn="ctr" fontAlgn="b"/>
                      <a:r>
                        <a:rPr lang="en-US" sz="1100" b="1" i="0" u="none" strike="noStrike" baseline="0" dirty="0" smtClean="0">
                          <a:solidFill>
                            <a:srgbClr val="000000"/>
                          </a:solidFill>
                          <a:latin typeface="Calibri"/>
                        </a:rPr>
                        <a:t>      # </a:t>
                      </a:r>
                      <a:r>
                        <a:rPr lang="en-US" sz="1100" b="1" i="0" u="none" strike="noStrike" baseline="0" dirty="0">
                          <a:solidFill>
                            <a:srgbClr val="000000"/>
                          </a:solidFill>
                          <a:latin typeface="Calibri"/>
                        </a:rPr>
                        <a:t>of Beds</a:t>
                      </a:r>
                    </a:p>
                  </a:txBody>
                  <a:tcPr marL="7981" marR="7981" marT="5986" marB="0" anchor="b">
                    <a:lnL>
                      <a:noFill/>
                    </a:lnL>
                    <a:lnR>
                      <a:noFill/>
                    </a:lnR>
                    <a:lnT>
                      <a:noFill/>
                    </a:lnT>
                    <a:lnB>
                      <a:noFill/>
                    </a:lnB>
                  </a:tcPr>
                </a:tc>
                <a:tc hMerge="1">
                  <a:txBody>
                    <a:bodyPr/>
                    <a:lstStyle/>
                    <a:p>
                      <a:endParaRPr lang="en-US"/>
                    </a:p>
                  </a:txBody>
                  <a:tcPr/>
                </a:tc>
                <a:tc>
                  <a:txBody>
                    <a:bodyPr/>
                    <a:lstStyle/>
                    <a:p>
                      <a:pPr algn="ctr" fontAlgn="b"/>
                      <a:r>
                        <a:rPr lang="en-US" sz="1100" b="1" i="0" u="none" strike="noStrike" baseline="0" dirty="0">
                          <a:solidFill>
                            <a:srgbClr val="000000"/>
                          </a:solidFill>
                          <a:latin typeface="Calibri"/>
                        </a:rPr>
                        <a:t>2013</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2014</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2015</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2016</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2017</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2018</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2019</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2020</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2021</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2022</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2023</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2024</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2025</a:t>
                      </a:r>
                    </a:p>
                  </a:txBody>
                  <a:tcPr marL="7981" marR="7981" marT="5986" marB="0" anchor="b">
                    <a:lnL>
                      <a:noFill/>
                    </a:lnL>
                    <a:lnR>
                      <a:noFill/>
                    </a:lnR>
                    <a:lnT>
                      <a:noFill/>
                    </a:lnT>
                    <a:lnB>
                      <a:noFill/>
                    </a:lnB>
                  </a:tcPr>
                </a:tc>
              </a:tr>
              <a:tr h="258306">
                <a:tc gridSpan="2">
                  <a:txBody>
                    <a:bodyPr/>
                    <a:lstStyle/>
                    <a:p>
                      <a:pPr algn="ctr" fontAlgn="b"/>
                      <a:r>
                        <a:rPr lang="en-US" sz="1100" b="1" i="0" u="none" strike="noStrike" baseline="0" dirty="0" smtClean="0">
                          <a:solidFill>
                            <a:srgbClr val="000000"/>
                          </a:solidFill>
                          <a:latin typeface="Calibri"/>
                        </a:rPr>
                        <a:t>      1 </a:t>
                      </a:r>
                      <a:r>
                        <a:rPr lang="en-US" sz="1100" b="1" i="0" u="none" strike="noStrike" baseline="0" dirty="0">
                          <a:solidFill>
                            <a:srgbClr val="000000"/>
                          </a:solidFill>
                          <a:latin typeface="Calibri"/>
                        </a:rPr>
                        <a:t>- 50</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$60.00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$60.00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$61.23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$62.49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$63.78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$65.09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$66.43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$67.79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$69.19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$70.61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$72.06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$73.54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$75.05 </a:t>
                      </a:r>
                    </a:p>
                  </a:txBody>
                  <a:tcPr marL="7981" marR="7981" marT="5986" marB="0" anchor="b">
                    <a:lnL>
                      <a:noFill/>
                    </a:lnL>
                    <a:lnR>
                      <a:noFill/>
                    </a:lnR>
                    <a:lnT>
                      <a:noFill/>
                    </a:lnT>
                    <a:lnB>
                      <a:noFill/>
                    </a:lnB>
                  </a:tcPr>
                </a:tc>
              </a:tr>
              <a:tr h="258306">
                <a:tc gridSpan="2">
                  <a:txBody>
                    <a:bodyPr/>
                    <a:lstStyle/>
                    <a:p>
                      <a:pPr algn="ctr" fontAlgn="b"/>
                      <a:r>
                        <a:rPr lang="en-US" sz="1100" b="1" i="0" u="none" strike="noStrike" baseline="0" dirty="0" smtClean="0">
                          <a:solidFill>
                            <a:srgbClr val="000000"/>
                          </a:solidFill>
                          <a:latin typeface="Calibri"/>
                        </a:rPr>
                        <a:t>      51 </a:t>
                      </a:r>
                      <a:r>
                        <a:rPr lang="en-US" sz="1100" b="1" i="0" u="none" strike="noStrike" baseline="0" dirty="0">
                          <a:solidFill>
                            <a:srgbClr val="000000"/>
                          </a:solidFill>
                          <a:latin typeface="Calibri"/>
                        </a:rPr>
                        <a:t>- 100</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$59.00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$59.00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$60.21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$61.45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$62.71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$65.32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$66.66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$68.03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$69.43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$70.86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$72.32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$73.80 </a:t>
                      </a:r>
                    </a:p>
                  </a:txBody>
                  <a:tcPr marL="7981" marR="7981" marT="5986" marB="0" anchor="b">
                    <a:lnL>
                      <a:noFill/>
                    </a:lnL>
                    <a:lnR>
                      <a:noFill/>
                    </a:lnR>
                    <a:lnT>
                      <a:noFill/>
                    </a:lnT>
                    <a:lnB>
                      <a:noFill/>
                    </a:lnB>
                  </a:tcPr>
                </a:tc>
              </a:tr>
              <a:tr h="258306">
                <a:tc gridSpan="2">
                  <a:txBody>
                    <a:bodyPr/>
                    <a:lstStyle/>
                    <a:p>
                      <a:pPr algn="ctr" fontAlgn="b"/>
                      <a:r>
                        <a:rPr lang="en-US" sz="1100" b="1" i="0" u="none" strike="noStrike" baseline="0" dirty="0" smtClean="0">
                          <a:solidFill>
                            <a:srgbClr val="000000"/>
                          </a:solidFill>
                          <a:latin typeface="Calibri"/>
                        </a:rPr>
                        <a:t>      101 </a:t>
                      </a:r>
                      <a:r>
                        <a:rPr lang="en-US" sz="1100" b="1" i="0" u="none" strike="noStrike" baseline="0" dirty="0">
                          <a:solidFill>
                            <a:srgbClr val="000000"/>
                          </a:solidFill>
                          <a:latin typeface="Calibri"/>
                        </a:rPr>
                        <a:t>- 150</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$58.00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$58.00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$59.19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$60.41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$61.65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$62.92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$64.21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$65.53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$66.88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$68.26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$69.66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$71.09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$72.55 </a:t>
                      </a:r>
                    </a:p>
                  </a:txBody>
                  <a:tcPr marL="7981" marR="7981" marT="5986" marB="0" anchor="b">
                    <a:lnL>
                      <a:noFill/>
                    </a:lnL>
                    <a:lnR>
                      <a:noFill/>
                    </a:lnR>
                    <a:lnT>
                      <a:noFill/>
                    </a:lnT>
                    <a:lnB>
                      <a:noFill/>
                    </a:lnB>
                  </a:tcPr>
                </a:tc>
              </a:tr>
              <a:tr h="208088">
                <a:tc gridSpan="2">
                  <a:txBody>
                    <a:bodyPr/>
                    <a:lstStyle/>
                    <a:p>
                      <a:pPr algn="ctr" fontAlgn="b"/>
                      <a:r>
                        <a:rPr lang="en-US" sz="1100" b="1" i="0" u="none" strike="noStrike" baseline="0" dirty="0" smtClean="0">
                          <a:solidFill>
                            <a:srgbClr val="000000"/>
                          </a:solidFill>
                          <a:latin typeface="Calibri"/>
                        </a:rPr>
                        <a:t>       151 +                </a:t>
                      </a:r>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$57.00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$57.00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$58.17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$59.37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$60.59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$61.83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$63.11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$64.40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$65.73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$67.08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$68.46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$69.87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$71.30 </a:t>
                      </a:r>
                    </a:p>
                  </a:txBody>
                  <a:tcPr marL="7981" marR="7981" marT="5986" marB="0" anchor="b">
                    <a:lnL>
                      <a:noFill/>
                    </a:lnL>
                    <a:lnR>
                      <a:noFill/>
                    </a:lnR>
                    <a:lnT>
                      <a:noFill/>
                    </a:lnT>
                    <a:lnB>
                      <a:noFill/>
                    </a:lnB>
                  </a:tcPr>
                </a:tc>
              </a:tr>
              <a:tr h="195726">
                <a:tc gridSpan="2">
                  <a:txBody>
                    <a:bodyPr/>
                    <a:lstStyle/>
                    <a:p>
                      <a:pPr algn="ctr"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hMerge="1">
                  <a:txBody>
                    <a:bodyPr/>
                    <a:lstStyle/>
                    <a:p>
                      <a:endParaRPr lang="en-US"/>
                    </a:p>
                  </a:txBody>
                  <a:tcPr/>
                </a:tc>
                <a:tc>
                  <a:txBody>
                    <a:bodyPr/>
                    <a:lstStyle/>
                    <a:p>
                      <a:endParaRPr lang="en-US"/>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r>
              <a:tr h="258306">
                <a:tc gridSpan="3">
                  <a:txBody>
                    <a:bodyPr/>
                    <a:lstStyle/>
                    <a:p>
                      <a:pPr algn="l" fontAlgn="b"/>
                      <a:r>
                        <a:rPr lang="en-US" sz="1100" b="1" i="0" u="none" strike="noStrike" baseline="0" dirty="0" smtClean="0">
                          <a:solidFill>
                            <a:srgbClr val="000000"/>
                          </a:solidFill>
                          <a:latin typeface="Calibri"/>
                        </a:rPr>
                        <a:t>             2012 </a:t>
                      </a:r>
                      <a:r>
                        <a:rPr lang="en-US" sz="1100" b="1" i="0" u="none" strike="noStrike" baseline="0" dirty="0" smtClean="0">
                          <a:solidFill>
                            <a:srgbClr val="000000"/>
                          </a:solidFill>
                          <a:latin typeface="Calibri"/>
                        </a:rPr>
                        <a:t>Seattle CPI </a:t>
                      </a:r>
                      <a:r>
                        <a:rPr lang="en-US" sz="1100" b="1" i="0" u="none" strike="noStrike" baseline="0" dirty="0">
                          <a:solidFill>
                            <a:srgbClr val="000000"/>
                          </a:solidFill>
                          <a:latin typeface="Calibri"/>
                        </a:rPr>
                        <a:t>(2.6%)</a:t>
                      </a:r>
                    </a:p>
                  </a:txBody>
                  <a:tcPr marL="7981" marR="7981" marT="598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r>
              <a:tr h="258306">
                <a:tc>
                  <a:txBody>
                    <a:bodyPr/>
                    <a:lstStyle/>
                    <a:p>
                      <a:pPr algn="ctr" fontAlgn="b"/>
                      <a:r>
                        <a:rPr lang="en-US" sz="1100" b="1" i="0" u="none" strike="noStrike" baseline="0" dirty="0" smtClean="0">
                          <a:solidFill>
                            <a:srgbClr val="000000"/>
                          </a:solidFill>
                          <a:latin typeface="Calibri"/>
                        </a:rPr>
                        <a:t>         # </a:t>
                      </a:r>
                      <a:r>
                        <a:rPr lang="en-US" sz="1100" b="1" i="0" u="none" strike="noStrike" baseline="0" dirty="0">
                          <a:solidFill>
                            <a:srgbClr val="000000"/>
                          </a:solidFill>
                          <a:latin typeface="Calibri"/>
                        </a:rPr>
                        <a:t>of Beds</a:t>
                      </a:r>
                    </a:p>
                  </a:txBody>
                  <a:tcPr marL="7981" marR="7981" marT="5986" marB="0" anchor="b">
                    <a:lnL>
                      <a:noFill/>
                    </a:lnL>
                    <a:lnR>
                      <a:noFill/>
                    </a:lnR>
                    <a:lnT>
                      <a:noFill/>
                    </a:lnT>
                    <a:lnB>
                      <a:noFill/>
                    </a:lnB>
                  </a:tcPr>
                </a:tc>
                <a:tc gridSpan="2">
                  <a:txBody>
                    <a:bodyPr/>
                    <a:lstStyle/>
                    <a:p>
                      <a:pPr algn="ctr" fontAlgn="b"/>
                      <a:r>
                        <a:rPr lang="en-US" sz="1100" b="1" i="0" u="none" strike="noStrike" baseline="0" dirty="0">
                          <a:solidFill>
                            <a:srgbClr val="000000"/>
                          </a:solidFill>
                          <a:latin typeface="Calibri"/>
                        </a:rPr>
                        <a:t>2013</a:t>
                      </a:r>
                    </a:p>
                  </a:txBody>
                  <a:tcPr marL="7981" marR="7981" marT="5986" marB="0" anchor="b">
                    <a:lnL>
                      <a:noFill/>
                    </a:lnL>
                    <a:lnR>
                      <a:noFill/>
                    </a:lnR>
                    <a:lnT>
                      <a:noFill/>
                    </a:lnT>
                    <a:lnB>
                      <a:noFill/>
                    </a:lnB>
                  </a:tcPr>
                </a:tc>
                <a:tc hMerge="1">
                  <a:txBody>
                    <a:bodyPr/>
                    <a:lstStyle/>
                    <a:p>
                      <a:endParaRPr lang="en-US"/>
                    </a:p>
                  </a:txBody>
                  <a:tcPr/>
                </a:tc>
                <a:tc>
                  <a:txBody>
                    <a:bodyPr/>
                    <a:lstStyle/>
                    <a:p>
                      <a:pPr algn="ctr" fontAlgn="b"/>
                      <a:r>
                        <a:rPr lang="en-US" sz="1100" b="1" i="0" u="none" strike="noStrike" baseline="0" dirty="0">
                          <a:solidFill>
                            <a:srgbClr val="000000"/>
                          </a:solidFill>
                          <a:latin typeface="Calibri"/>
                        </a:rPr>
                        <a:t>2014</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2015</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2016</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2017</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2018</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2019</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2020</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2021</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2022</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2023</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2024</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2025</a:t>
                      </a:r>
                    </a:p>
                  </a:txBody>
                  <a:tcPr marL="7981" marR="7981" marT="5986" marB="0" anchor="b">
                    <a:lnL>
                      <a:noFill/>
                    </a:lnL>
                    <a:lnR>
                      <a:noFill/>
                    </a:lnR>
                    <a:lnT>
                      <a:noFill/>
                    </a:lnT>
                    <a:lnB>
                      <a:noFill/>
                    </a:lnB>
                  </a:tcPr>
                </a:tc>
              </a:tr>
              <a:tr h="258306">
                <a:tc>
                  <a:txBody>
                    <a:bodyPr/>
                    <a:lstStyle/>
                    <a:p>
                      <a:pPr algn="ctr" fontAlgn="b"/>
                      <a:r>
                        <a:rPr lang="en-US" sz="1100" b="1" i="0" u="none" strike="noStrike" baseline="0" dirty="0" smtClean="0">
                          <a:solidFill>
                            <a:srgbClr val="000000"/>
                          </a:solidFill>
                          <a:latin typeface="Calibri"/>
                        </a:rPr>
                        <a:t>             1 – </a:t>
                      </a:r>
                      <a:r>
                        <a:rPr lang="en-US" sz="1100" b="1" i="0" u="none" strike="noStrike" baseline="0" dirty="0">
                          <a:solidFill>
                            <a:srgbClr val="000000"/>
                          </a:solidFill>
                          <a:latin typeface="Calibri"/>
                        </a:rPr>
                        <a:t>50</a:t>
                      </a:r>
                    </a:p>
                  </a:txBody>
                  <a:tcPr marL="7981" marR="7981" marT="5986" marB="0" anchor="b">
                    <a:lnL>
                      <a:noFill/>
                    </a:lnL>
                    <a:lnR>
                      <a:noFill/>
                    </a:lnR>
                    <a:lnT>
                      <a:noFill/>
                    </a:lnT>
                    <a:lnB>
                      <a:noFill/>
                    </a:lnB>
                  </a:tcPr>
                </a:tc>
                <a:tc gridSpan="2">
                  <a:txBody>
                    <a:bodyPr/>
                    <a:lstStyle/>
                    <a:p>
                      <a:pPr algn="r" fontAlgn="b"/>
                      <a:r>
                        <a:rPr lang="en-US" sz="1100" b="1" i="0" u="none" strike="noStrike" baseline="0" dirty="0">
                          <a:solidFill>
                            <a:srgbClr val="000000"/>
                          </a:solidFill>
                          <a:latin typeface="Calibri"/>
                        </a:rPr>
                        <a:t>$60.00 </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$60.00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$61.56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$63.16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$64.80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$66.49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$68.22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$69.99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$71.81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$73.68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$75.59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$77.56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$79.57 </a:t>
                      </a:r>
                    </a:p>
                  </a:txBody>
                  <a:tcPr marL="7981" marR="7981" marT="5986" marB="0" anchor="b">
                    <a:lnL>
                      <a:noFill/>
                    </a:lnL>
                    <a:lnR>
                      <a:noFill/>
                    </a:lnR>
                    <a:lnT>
                      <a:noFill/>
                    </a:lnT>
                    <a:lnB>
                      <a:noFill/>
                    </a:lnB>
                  </a:tcPr>
                </a:tc>
              </a:tr>
              <a:tr h="258306">
                <a:tc>
                  <a:txBody>
                    <a:bodyPr/>
                    <a:lstStyle/>
                    <a:p>
                      <a:pPr algn="ctr" fontAlgn="b"/>
                      <a:r>
                        <a:rPr lang="en-US" sz="1100" b="1" i="0" u="none" strike="noStrike" baseline="0" dirty="0" smtClean="0">
                          <a:solidFill>
                            <a:srgbClr val="000000"/>
                          </a:solidFill>
                          <a:latin typeface="Calibri"/>
                        </a:rPr>
                        <a:t>             51 – </a:t>
                      </a:r>
                      <a:r>
                        <a:rPr lang="en-US" sz="1100" b="1" i="0" u="none" strike="noStrike" baseline="0" dirty="0">
                          <a:solidFill>
                            <a:srgbClr val="000000"/>
                          </a:solidFill>
                          <a:latin typeface="Calibri"/>
                        </a:rPr>
                        <a:t>100</a:t>
                      </a:r>
                    </a:p>
                  </a:txBody>
                  <a:tcPr marL="7981" marR="7981" marT="5986" marB="0" anchor="b">
                    <a:lnL>
                      <a:noFill/>
                    </a:lnL>
                    <a:lnR>
                      <a:noFill/>
                    </a:lnR>
                    <a:lnT>
                      <a:noFill/>
                    </a:lnT>
                    <a:lnB>
                      <a:noFill/>
                    </a:lnB>
                  </a:tcPr>
                </a:tc>
                <a:tc gridSpan="2">
                  <a:txBody>
                    <a:bodyPr/>
                    <a:lstStyle/>
                    <a:p>
                      <a:pPr algn="r" fontAlgn="b"/>
                      <a:r>
                        <a:rPr lang="en-US" sz="1100" b="1" i="0" u="none" strike="noStrike" baseline="0" dirty="0">
                          <a:solidFill>
                            <a:srgbClr val="000000"/>
                          </a:solidFill>
                          <a:latin typeface="Calibri"/>
                        </a:rPr>
                        <a:t>$59.00 </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$59.00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$60.53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$62.11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$63.72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$65.38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$67.08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$68.82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$70.61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$72.45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$74.33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$76.27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$78.25 </a:t>
                      </a:r>
                    </a:p>
                  </a:txBody>
                  <a:tcPr marL="7981" marR="7981" marT="5986" marB="0" anchor="b">
                    <a:lnL>
                      <a:noFill/>
                    </a:lnL>
                    <a:lnR>
                      <a:noFill/>
                    </a:lnR>
                    <a:lnT>
                      <a:noFill/>
                    </a:lnT>
                    <a:lnB>
                      <a:noFill/>
                    </a:lnB>
                  </a:tcPr>
                </a:tc>
              </a:tr>
              <a:tr h="258306">
                <a:tc>
                  <a:txBody>
                    <a:bodyPr/>
                    <a:lstStyle/>
                    <a:p>
                      <a:pPr algn="ctr" fontAlgn="b"/>
                      <a:r>
                        <a:rPr lang="en-US" sz="1100" b="1" i="0" u="none" strike="noStrike" baseline="0" dirty="0" smtClean="0">
                          <a:solidFill>
                            <a:srgbClr val="000000"/>
                          </a:solidFill>
                          <a:latin typeface="Calibri"/>
                        </a:rPr>
                        <a:t>            101 – </a:t>
                      </a:r>
                      <a:r>
                        <a:rPr lang="en-US" sz="1100" b="1" i="0" u="none" strike="noStrike" baseline="0" dirty="0">
                          <a:solidFill>
                            <a:srgbClr val="000000"/>
                          </a:solidFill>
                          <a:latin typeface="Calibri"/>
                        </a:rPr>
                        <a:t>150</a:t>
                      </a:r>
                    </a:p>
                  </a:txBody>
                  <a:tcPr marL="7981" marR="7981" marT="5986" marB="0" anchor="b">
                    <a:lnL>
                      <a:noFill/>
                    </a:lnL>
                    <a:lnR>
                      <a:noFill/>
                    </a:lnR>
                    <a:lnT>
                      <a:noFill/>
                    </a:lnT>
                    <a:lnB>
                      <a:noFill/>
                    </a:lnB>
                  </a:tcPr>
                </a:tc>
                <a:tc gridSpan="2">
                  <a:txBody>
                    <a:bodyPr/>
                    <a:lstStyle/>
                    <a:p>
                      <a:pPr algn="r" fontAlgn="b"/>
                      <a:r>
                        <a:rPr lang="en-US" sz="1100" b="1" i="0" u="none" strike="noStrike" baseline="0" dirty="0">
                          <a:solidFill>
                            <a:srgbClr val="000000"/>
                          </a:solidFill>
                          <a:latin typeface="Calibri"/>
                        </a:rPr>
                        <a:t>$58.00 </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$58.00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$59.51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$61.06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$62.64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$64.27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$65.94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$67.66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$69.42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$71.22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$73.07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$74.97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$76.92 </a:t>
                      </a:r>
                    </a:p>
                  </a:txBody>
                  <a:tcPr marL="7981" marR="7981" marT="5986" marB="0" anchor="b">
                    <a:lnL>
                      <a:noFill/>
                    </a:lnL>
                    <a:lnR>
                      <a:noFill/>
                    </a:lnR>
                    <a:lnT>
                      <a:noFill/>
                    </a:lnT>
                    <a:lnB>
                      <a:noFill/>
                    </a:lnB>
                  </a:tcPr>
                </a:tc>
              </a:tr>
              <a:tr h="202442">
                <a:tc>
                  <a:txBody>
                    <a:bodyPr/>
                    <a:lstStyle/>
                    <a:p>
                      <a:pPr algn="ctr" fontAlgn="b"/>
                      <a:r>
                        <a:rPr lang="en-US" sz="1100" b="1" i="0" u="none" strike="noStrike" baseline="0" dirty="0" smtClean="0">
                          <a:solidFill>
                            <a:srgbClr val="000000"/>
                          </a:solidFill>
                          <a:latin typeface="Calibri"/>
                        </a:rPr>
                        <a:t>                151 +</a:t>
                      </a:r>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gridSpan="2">
                  <a:txBody>
                    <a:bodyPr/>
                    <a:lstStyle/>
                    <a:p>
                      <a:pPr algn="r" fontAlgn="b"/>
                      <a:r>
                        <a:rPr lang="en-US" sz="1100" b="1" i="0" u="none" strike="noStrike" baseline="0" dirty="0">
                          <a:solidFill>
                            <a:srgbClr val="000000"/>
                          </a:solidFill>
                          <a:latin typeface="Calibri"/>
                        </a:rPr>
                        <a:t>$57.00 </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$57.00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$58.48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$60.00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$61.56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$63.16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$64.81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$66.49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$68.22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$69.99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$71.81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$73.68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$75.60 </a:t>
                      </a:r>
                    </a:p>
                  </a:txBody>
                  <a:tcPr marL="7981" marR="7981" marT="5986" marB="0" anchor="b">
                    <a:lnL>
                      <a:noFill/>
                    </a:lnL>
                    <a:lnR>
                      <a:noFill/>
                    </a:lnR>
                    <a:lnT>
                      <a:noFill/>
                    </a:lnT>
                    <a:lnB>
                      <a:noFill/>
                    </a:lnB>
                  </a:tcPr>
                </a:tc>
              </a:tr>
              <a:tr h="304221">
                <a:tc>
                  <a:txBody>
                    <a:bodyPr/>
                    <a:lstStyle/>
                    <a:p>
                      <a:pPr algn="ctr"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gridSpan="2">
                  <a:txBody>
                    <a:bodyPr/>
                    <a:lstStyle/>
                    <a:p>
                      <a:endParaRPr lang="en-US"/>
                    </a:p>
                  </a:txBody>
                  <a:tcPr marL="7981" marR="7981" marT="5986" marB="0" anchor="b">
                    <a:lnL>
                      <a:noFill/>
                    </a:lnL>
                    <a:lnR>
                      <a:noFill/>
                    </a:lnR>
                    <a:lnT>
                      <a:noFill/>
                    </a:lnT>
                    <a:lnB>
                      <a:noFill/>
                    </a:lnB>
                  </a:tcPr>
                </a:tc>
                <a:tc hMerge="1">
                  <a:txBody>
                    <a:bodyPr/>
                    <a:lstStyle/>
                    <a:p>
                      <a:endParaRPr lang="en-US"/>
                    </a:p>
                  </a:txBody>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r>
              <a:tr h="304221">
                <a:tc>
                  <a:txBody>
                    <a:bodyPr/>
                    <a:lstStyle/>
                    <a:p>
                      <a:pPr algn="l" fontAlgn="b"/>
                      <a:r>
                        <a:rPr lang="en-US" sz="1100" b="1" i="0" u="none" strike="noStrike" baseline="0" dirty="0" smtClean="0">
                          <a:solidFill>
                            <a:srgbClr val="000000"/>
                          </a:solidFill>
                          <a:latin typeface="Calibri"/>
                        </a:rPr>
                        <a:t>                  2.50</a:t>
                      </a:r>
                      <a:r>
                        <a:rPr lang="en-US" sz="1100" b="1" i="0" u="none" strike="noStrike" baseline="0" dirty="0">
                          <a:solidFill>
                            <a:srgbClr val="000000"/>
                          </a:solidFill>
                          <a:latin typeface="Calibri"/>
                        </a:rPr>
                        <a:t>%</a:t>
                      </a:r>
                    </a:p>
                  </a:txBody>
                  <a:tcPr marL="7981" marR="7981" marT="5986" marB="0" anchor="b">
                    <a:lnL>
                      <a:noFill/>
                    </a:lnL>
                    <a:lnR>
                      <a:noFill/>
                    </a:lnR>
                    <a:lnT>
                      <a:noFill/>
                    </a:lnT>
                    <a:lnB>
                      <a:noFill/>
                    </a:lnB>
                  </a:tcPr>
                </a:tc>
                <a:tc gridSpan="2">
                  <a:txBody>
                    <a:bodyPr/>
                    <a:lstStyle/>
                    <a:p>
                      <a:endParaRPr lang="en-US"/>
                    </a:p>
                  </a:txBody>
                  <a:tcPr marL="7981" marR="7981" marT="5986" marB="0" anchor="b">
                    <a:lnL>
                      <a:noFill/>
                    </a:lnL>
                    <a:lnR>
                      <a:noFill/>
                    </a:lnR>
                    <a:lnT>
                      <a:noFill/>
                    </a:lnT>
                    <a:lnB>
                      <a:noFill/>
                    </a:lnB>
                  </a:tcPr>
                </a:tc>
                <a:tc hMerge="1">
                  <a:txBody>
                    <a:bodyPr/>
                    <a:lstStyle/>
                    <a:p>
                      <a:endParaRPr lang="en-US"/>
                    </a:p>
                  </a:txBody>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a:txBody>
                    <a:bodyPr/>
                    <a:lstStyle/>
                    <a:p>
                      <a:pPr algn="l" fontAlgn="b"/>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r>
              <a:tr h="258306">
                <a:tc>
                  <a:txBody>
                    <a:bodyPr/>
                    <a:lstStyle/>
                    <a:p>
                      <a:pPr algn="ctr" fontAlgn="b"/>
                      <a:r>
                        <a:rPr lang="en-US" sz="1100" b="1" i="0" u="none" strike="noStrike" baseline="0" dirty="0" smtClean="0">
                          <a:solidFill>
                            <a:srgbClr val="000000"/>
                          </a:solidFill>
                          <a:latin typeface="Calibri"/>
                        </a:rPr>
                        <a:t>             # </a:t>
                      </a:r>
                      <a:r>
                        <a:rPr lang="en-US" sz="1100" b="1" i="0" u="none" strike="noStrike" baseline="0" dirty="0">
                          <a:solidFill>
                            <a:srgbClr val="000000"/>
                          </a:solidFill>
                          <a:latin typeface="Calibri"/>
                        </a:rPr>
                        <a:t>of Beds</a:t>
                      </a:r>
                    </a:p>
                  </a:txBody>
                  <a:tcPr marL="7981" marR="7981" marT="5986" marB="0" anchor="b">
                    <a:lnL>
                      <a:noFill/>
                    </a:lnL>
                    <a:lnR>
                      <a:noFill/>
                    </a:lnR>
                    <a:lnT>
                      <a:noFill/>
                    </a:lnT>
                    <a:lnB>
                      <a:noFill/>
                    </a:lnB>
                  </a:tcPr>
                </a:tc>
                <a:tc gridSpan="2">
                  <a:txBody>
                    <a:bodyPr/>
                    <a:lstStyle/>
                    <a:p>
                      <a:pPr algn="ctr" fontAlgn="b"/>
                      <a:r>
                        <a:rPr lang="en-US" sz="1100" b="1" i="0" u="none" strike="noStrike" baseline="0" dirty="0">
                          <a:solidFill>
                            <a:srgbClr val="000000"/>
                          </a:solidFill>
                          <a:latin typeface="Calibri"/>
                        </a:rPr>
                        <a:t>2013</a:t>
                      </a:r>
                    </a:p>
                  </a:txBody>
                  <a:tcPr marL="7981" marR="7981" marT="5986" marB="0" anchor="b">
                    <a:lnL>
                      <a:noFill/>
                    </a:lnL>
                    <a:lnR>
                      <a:noFill/>
                    </a:lnR>
                    <a:lnT>
                      <a:noFill/>
                    </a:lnT>
                    <a:lnB>
                      <a:noFill/>
                    </a:lnB>
                  </a:tcPr>
                </a:tc>
                <a:tc hMerge="1">
                  <a:txBody>
                    <a:bodyPr/>
                    <a:lstStyle/>
                    <a:p>
                      <a:endParaRPr lang="en-US"/>
                    </a:p>
                  </a:txBody>
                  <a:tcPr/>
                </a:tc>
                <a:tc>
                  <a:txBody>
                    <a:bodyPr/>
                    <a:lstStyle/>
                    <a:p>
                      <a:pPr algn="ctr" fontAlgn="b"/>
                      <a:r>
                        <a:rPr lang="en-US" sz="1100" b="1" i="0" u="none" strike="noStrike" baseline="0" dirty="0">
                          <a:solidFill>
                            <a:srgbClr val="000000"/>
                          </a:solidFill>
                          <a:latin typeface="Calibri"/>
                        </a:rPr>
                        <a:t>2014</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2015</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2016</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2017</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2018</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2019</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2020</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2021</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2022</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2023</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2024</a:t>
                      </a:r>
                    </a:p>
                  </a:txBody>
                  <a:tcPr marL="7981" marR="7981" marT="5986" marB="0" anchor="b">
                    <a:lnL>
                      <a:noFill/>
                    </a:lnL>
                    <a:lnR>
                      <a:noFill/>
                    </a:lnR>
                    <a:lnT>
                      <a:noFill/>
                    </a:lnT>
                    <a:lnB>
                      <a:noFill/>
                    </a:lnB>
                  </a:tcPr>
                </a:tc>
                <a:tc>
                  <a:txBody>
                    <a:bodyPr/>
                    <a:lstStyle/>
                    <a:p>
                      <a:pPr algn="ctr" fontAlgn="b"/>
                      <a:r>
                        <a:rPr lang="en-US" sz="1100" b="1" i="0" u="none" strike="noStrike" baseline="0" dirty="0">
                          <a:solidFill>
                            <a:srgbClr val="000000"/>
                          </a:solidFill>
                          <a:latin typeface="Calibri"/>
                        </a:rPr>
                        <a:t>2025</a:t>
                      </a:r>
                    </a:p>
                  </a:txBody>
                  <a:tcPr marL="7981" marR="7981" marT="5986" marB="0" anchor="b">
                    <a:lnL>
                      <a:noFill/>
                    </a:lnL>
                    <a:lnR>
                      <a:noFill/>
                    </a:lnR>
                    <a:lnT>
                      <a:noFill/>
                    </a:lnT>
                    <a:lnB>
                      <a:noFill/>
                    </a:lnB>
                  </a:tcPr>
                </a:tc>
              </a:tr>
              <a:tr h="258306">
                <a:tc>
                  <a:txBody>
                    <a:bodyPr/>
                    <a:lstStyle/>
                    <a:p>
                      <a:pPr algn="ctr" fontAlgn="b"/>
                      <a:r>
                        <a:rPr lang="en-US" sz="1100" b="1" i="0" u="none" strike="noStrike" baseline="0" dirty="0" smtClean="0">
                          <a:solidFill>
                            <a:srgbClr val="000000"/>
                          </a:solidFill>
                          <a:latin typeface="Calibri"/>
                        </a:rPr>
                        <a:t>              1 </a:t>
                      </a:r>
                      <a:r>
                        <a:rPr lang="en-US" sz="1100" b="1" i="0" u="none" strike="noStrike" baseline="0" dirty="0">
                          <a:solidFill>
                            <a:srgbClr val="000000"/>
                          </a:solidFill>
                          <a:latin typeface="Calibri"/>
                        </a:rPr>
                        <a:t>- 50</a:t>
                      </a:r>
                    </a:p>
                  </a:txBody>
                  <a:tcPr marL="7981" marR="7981" marT="5986" marB="0" anchor="b">
                    <a:lnL>
                      <a:noFill/>
                    </a:lnL>
                    <a:lnR>
                      <a:noFill/>
                    </a:lnR>
                    <a:lnT>
                      <a:noFill/>
                    </a:lnT>
                    <a:lnB>
                      <a:noFill/>
                    </a:lnB>
                  </a:tcPr>
                </a:tc>
                <a:tc gridSpan="2">
                  <a:txBody>
                    <a:bodyPr/>
                    <a:lstStyle/>
                    <a:p>
                      <a:pPr algn="r" fontAlgn="b"/>
                      <a:r>
                        <a:rPr lang="en-US" sz="1100" b="1" i="0" u="none" strike="noStrike" baseline="0" dirty="0">
                          <a:solidFill>
                            <a:srgbClr val="000000"/>
                          </a:solidFill>
                          <a:latin typeface="Calibri"/>
                        </a:rPr>
                        <a:t>$60.00 </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$60.00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$61.50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$63.04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$64.61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$66.23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$67.88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$69.58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$71.32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$73.10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$74.93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$76.81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$78.73 </a:t>
                      </a:r>
                    </a:p>
                  </a:txBody>
                  <a:tcPr marL="7981" marR="7981" marT="5986" marB="0" anchor="b">
                    <a:lnL>
                      <a:noFill/>
                    </a:lnL>
                    <a:lnR>
                      <a:noFill/>
                    </a:lnR>
                    <a:lnT>
                      <a:noFill/>
                    </a:lnT>
                    <a:lnB>
                      <a:noFill/>
                    </a:lnB>
                  </a:tcPr>
                </a:tc>
              </a:tr>
              <a:tr h="258306">
                <a:tc>
                  <a:txBody>
                    <a:bodyPr/>
                    <a:lstStyle/>
                    <a:p>
                      <a:pPr algn="ctr" fontAlgn="b"/>
                      <a:r>
                        <a:rPr lang="en-US" sz="1100" b="1" i="0" u="none" strike="noStrike" baseline="0" dirty="0" smtClean="0">
                          <a:solidFill>
                            <a:srgbClr val="000000"/>
                          </a:solidFill>
                          <a:latin typeface="Calibri"/>
                        </a:rPr>
                        <a:t>               51 </a:t>
                      </a:r>
                      <a:r>
                        <a:rPr lang="en-US" sz="1100" b="1" i="0" u="none" strike="noStrike" baseline="0" dirty="0">
                          <a:solidFill>
                            <a:srgbClr val="000000"/>
                          </a:solidFill>
                          <a:latin typeface="Calibri"/>
                        </a:rPr>
                        <a:t>- 100</a:t>
                      </a:r>
                    </a:p>
                  </a:txBody>
                  <a:tcPr marL="7981" marR="7981" marT="5986" marB="0" anchor="b">
                    <a:lnL>
                      <a:noFill/>
                    </a:lnL>
                    <a:lnR>
                      <a:noFill/>
                    </a:lnR>
                    <a:lnT>
                      <a:noFill/>
                    </a:lnT>
                    <a:lnB>
                      <a:noFill/>
                    </a:lnB>
                  </a:tcPr>
                </a:tc>
                <a:tc gridSpan="2">
                  <a:txBody>
                    <a:bodyPr/>
                    <a:lstStyle/>
                    <a:p>
                      <a:pPr algn="r" fontAlgn="b"/>
                      <a:r>
                        <a:rPr lang="en-US" sz="1100" b="1" i="0" u="none" strike="noStrike" baseline="0" dirty="0">
                          <a:solidFill>
                            <a:srgbClr val="000000"/>
                          </a:solidFill>
                          <a:latin typeface="Calibri"/>
                        </a:rPr>
                        <a:t>$59.00 </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$59.00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$60.48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$61.99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$63.54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$65.12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$66.75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$68.42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$70.13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$71.89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$73.68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$75.52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$77.41 </a:t>
                      </a:r>
                    </a:p>
                  </a:txBody>
                  <a:tcPr marL="7981" marR="7981" marT="5986" marB="0" anchor="b">
                    <a:lnL>
                      <a:noFill/>
                    </a:lnL>
                    <a:lnR>
                      <a:noFill/>
                    </a:lnR>
                    <a:lnT>
                      <a:noFill/>
                    </a:lnT>
                    <a:lnB>
                      <a:noFill/>
                    </a:lnB>
                  </a:tcPr>
                </a:tc>
              </a:tr>
              <a:tr h="258306">
                <a:tc>
                  <a:txBody>
                    <a:bodyPr/>
                    <a:lstStyle/>
                    <a:p>
                      <a:pPr algn="ctr" fontAlgn="b"/>
                      <a:r>
                        <a:rPr lang="en-US" sz="1100" b="1" i="0" u="none" strike="noStrike" baseline="0" dirty="0" smtClean="0">
                          <a:solidFill>
                            <a:srgbClr val="000000"/>
                          </a:solidFill>
                          <a:latin typeface="Calibri"/>
                        </a:rPr>
                        <a:t>               101 </a:t>
                      </a:r>
                      <a:r>
                        <a:rPr lang="en-US" sz="1100" b="1" i="0" u="none" strike="noStrike" baseline="0" dirty="0">
                          <a:solidFill>
                            <a:srgbClr val="000000"/>
                          </a:solidFill>
                          <a:latin typeface="Calibri"/>
                        </a:rPr>
                        <a:t>- 150</a:t>
                      </a:r>
                    </a:p>
                  </a:txBody>
                  <a:tcPr marL="7981" marR="7981" marT="5986" marB="0" anchor="b">
                    <a:lnL>
                      <a:noFill/>
                    </a:lnL>
                    <a:lnR>
                      <a:noFill/>
                    </a:lnR>
                    <a:lnT>
                      <a:noFill/>
                    </a:lnT>
                    <a:lnB>
                      <a:noFill/>
                    </a:lnB>
                  </a:tcPr>
                </a:tc>
                <a:tc gridSpan="2">
                  <a:txBody>
                    <a:bodyPr/>
                    <a:lstStyle/>
                    <a:p>
                      <a:pPr algn="r" fontAlgn="b"/>
                      <a:r>
                        <a:rPr lang="en-US" sz="1100" b="1" i="0" u="none" strike="noStrike" baseline="0" dirty="0">
                          <a:solidFill>
                            <a:srgbClr val="000000"/>
                          </a:solidFill>
                          <a:latin typeface="Calibri"/>
                        </a:rPr>
                        <a:t>$58.00 </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$58.00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$59.45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$60.94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$62.46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$64.02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$65.62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$67.26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$68.94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$70.67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$72.43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$74.24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$76.10 </a:t>
                      </a:r>
                    </a:p>
                  </a:txBody>
                  <a:tcPr marL="7981" marR="7981" marT="5986" marB="0" anchor="b">
                    <a:lnL>
                      <a:noFill/>
                    </a:lnL>
                    <a:lnR>
                      <a:noFill/>
                    </a:lnR>
                    <a:lnT>
                      <a:noFill/>
                    </a:lnT>
                    <a:lnB>
                      <a:noFill/>
                    </a:lnB>
                  </a:tcPr>
                </a:tc>
              </a:tr>
              <a:tr h="202442">
                <a:tc>
                  <a:txBody>
                    <a:bodyPr/>
                    <a:lstStyle/>
                    <a:p>
                      <a:pPr algn="ctr" fontAlgn="b"/>
                      <a:r>
                        <a:rPr lang="en-US" sz="1100" b="1" i="0" u="none" strike="noStrike" baseline="0" dirty="0" smtClean="0">
                          <a:solidFill>
                            <a:srgbClr val="000000"/>
                          </a:solidFill>
                          <a:latin typeface="Calibri"/>
                        </a:rPr>
                        <a:t>                151 +</a:t>
                      </a:r>
                      <a:endParaRPr lang="en-US" sz="1100" b="1" i="0" u="none" strike="noStrike" baseline="0" dirty="0">
                        <a:solidFill>
                          <a:srgbClr val="000000"/>
                        </a:solidFill>
                        <a:latin typeface="Calibri"/>
                      </a:endParaRPr>
                    </a:p>
                  </a:txBody>
                  <a:tcPr marL="7981" marR="7981" marT="5986" marB="0" anchor="b">
                    <a:lnL>
                      <a:noFill/>
                    </a:lnL>
                    <a:lnR>
                      <a:noFill/>
                    </a:lnR>
                    <a:lnT>
                      <a:noFill/>
                    </a:lnT>
                    <a:lnB>
                      <a:noFill/>
                    </a:lnB>
                  </a:tcPr>
                </a:tc>
                <a:tc gridSpan="2">
                  <a:txBody>
                    <a:bodyPr/>
                    <a:lstStyle/>
                    <a:p>
                      <a:pPr algn="r" fontAlgn="b"/>
                      <a:r>
                        <a:rPr lang="en-US" sz="1100" b="1" i="0" u="none" strike="noStrike" baseline="0" dirty="0">
                          <a:solidFill>
                            <a:srgbClr val="000000"/>
                          </a:solidFill>
                          <a:latin typeface="Calibri"/>
                        </a:rPr>
                        <a:t>$57.00 </a:t>
                      </a:r>
                    </a:p>
                  </a:txBody>
                  <a:tcPr marL="7981" marR="7981" marT="5986" marB="0" anchor="b">
                    <a:lnL>
                      <a:noFill/>
                    </a:lnL>
                    <a:lnR>
                      <a:noFill/>
                    </a:lnR>
                    <a:lnT>
                      <a:noFill/>
                    </a:lnT>
                    <a:lnB>
                      <a:noFill/>
                    </a:lnB>
                  </a:tcPr>
                </a:tc>
                <a:tc hMerge="1">
                  <a:txBody>
                    <a:bodyPr/>
                    <a:lstStyle/>
                    <a:p>
                      <a:endParaRPr lang="en-US"/>
                    </a:p>
                  </a:txBody>
                  <a:tcPr/>
                </a:tc>
                <a:tc>
                  <a:txBody>
                    <a:bodyPr/>
                    <a:lstStyle/>
                    <a:p>
                      <a:pPr algn="r" fontAlgn="b"/>
                      <a:r>
                        <a:rPr lang="en-US" sz="1100" b="1" i="0" u="none" strike="noStrike" baseline="0" dirty="0">
                          <a:solidFill>
                            <a:srgbClr val="000000"/>
                          </a:solidFill>
                          <a:latin typeface="Calibri"/>
                        </a:rPr>
                        <a:t>$57.00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$58.43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$59.89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$61.38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$62.92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$64.49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$66.10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$67.76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$69.45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$71.19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$72.96 </a:t>
                      </a:r>
                    </a:p>
                  </a:txBody>
                  <a:tcPr marL="7981" marR="7981" marT="5986" marB="0" anchor="b">
                    <a:lnL>
                      <a:noFill/>
                    </a:lnL>
                    <a:lnR>
                      <a:noFill/>
                    </a:lnR>
                    <a:lnT>
                      <a:noFill/>
                    </a:lnT>
                    <a:lnB>
                      <a:noFill/>
                    </a:lnB>
                  </a:tcPr>
                </a:tc>
                <a:tc>
                  <a:txBody>
                    <a:bodyPr/>
                    <a:lstStyle/>
                    <a:p>
                      <a:pPr algn="r" fontAlgn="b"/>
                      <a:r>
                        <a:rPr lang="en-US" sz="1100" b="1" i="0" u="none" strike="noStrike" baseline="0" dirty="0">
                          <a:solidFill>
                            <a:srgbClr val="000000"/>
                          </a:solidFill>
                          <a:latin typeface="Calibri"/>
                        </a:rPr>
                        <a:t>$74.79 </a:t>
                      </a:r>
                    </a:p>
                  </a:txBody>
                  <a:tcPr marL="7981" marR="7981" marT="5986"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446D12-E762-496C-BDF4-9B0352F388A2}" type="slidenum">
              <a:rPr lang="en-US" smtClean="0"/>
              <a:pPr>
                <a:defRPr/>
              </a:pPr>
              <a:t>26</a:t>
            </a:fld>
            <a:endParaRPr lang="en-US" dirty="0"/>
          </a:p>
        </p:txBody>
      </p:sp>
      <p:sp>
        <p:nvSpPr>
          <p:cNvPr id="5" name="Title 1"/>
          <p:cNvSpPr>
            <a:spLocks noGrp="1"/>
          </p:cNvSpPr>
          <p:nvPr>
            <p:ph type="ctrTitle"/>
          </p:nvPr>
        </p:nvSpPr>
        <p:spPr>
          <a:xfrm>
            <a:off x="0" y="685802"/>
            <a:ext cx="12192000" cy="1295399"/>
          </a:xfrm>
        </p:spPr>
        <p:txBody>
          <a:bodyPr>
            <a:normAutofit/>
          </a:bodyPr>
          <a:lstStyle/>
          <a:p>
            <a:pPr algn="ctr" eaLnBrk="1" fontAlgn="auto" hangingPunct="1">
              <a:spcAft>
                <a:spcPts val="0"/>
              </a:spcAft>
              <a:defRPr/>
            </a:pPr>
            <a:r>
              <a:rPr lang="en-US" sz="3600" dirty="0" smtClean="0"/>
              <a:t>Bed Rental Comparison </a:t>
            </a:r>
            <a:br>
              <a:rPr lang="en-US" sz="3600" dirty="0" smtClean="0"/>
            </a:br>
            <a:r>
              <a:rPr lang="en-US" sz="3600" dirty="0" smtClean="0"/>
              <a:t>Yakima County &amp; Skagit County</a:t>
            </a:r>
            <a:endParaRPr lang="en-US" sz="3600" dirty="0"/>
          </a:p>
        </p:txBody>
      </p:sp>
      <p:graphicFrame>
        <p:nvGraphicFramePr>
          <p:cNvPr id="7" name="Table 6"/>
          <p:cNvGraphicFramePr>
            <a:graphicFrameLocks noGrp="1"/>
          </p:cNvGraphicFramePr>
          <p:nvPr/>
        </p:nvGraphicFramePr>
        <p:xfrm>
          <a:off x="584203" y="1968500"/>
          <a:ext cx="10198094" cy="4572000"/>
        </p:xfrm>
        <a:graphic>
          <a:graphicData uri="http://schemas.openxmlformats.org/drawingml/2006/table">
            <a:tbl>
              <a:tblPr/>
              <a:tblGrid>
                <a:gridCol w="1232398"/>
                <a:gridCol w="1183102"/>
                <a:gridCol w="1386448"/>
                <a:gridCol w="462149"/>
                <a:gridCol w="1183102"/>
                <a:gridCol w="1386448"/>
                <a:gridCol w="462149"/>
                <a:gridCol w="1251301"/>
                <a:gridCol w="1650997"/>
              </a:tblGrid>
              <a:tr h="254000">
                <a:tc>
                  <a:txBody>
                    <a:bodyPr/>
                    <a:lstStyle/>
                    <a:p>
                      <a:pPr algn="ctr" fontAlgn="b"/>
                      <a:endParaRPr lang="en-US" sz="1600" b="1" i="0" u="none" strike="noStrike" baseline="0" dirty="0">
                        <a:solidFill>
                          <a:srgbClr val="000000"/>
                        </a:solidFill>
                        <a:latin typeface="Calibri"/>
                      </a:endParaRPr>
                    </a:p>
                  </a:txBody>
                  <a:tcPr marL="10160" marR="10160" marT="7620" marB="0" anchor="b">
                    <a:lnL>
                      <a:noFill/>
                    </a:lnL>
                    <a:lnR>
                      <a:noFill/>
                    </a:lnR>
                    <a:lnT>
                      <a:noFill/>
                    </a:lnT>
                    <a:lnB>
                      <a:noFill/>
                    </a:lnB>
                  </a:tcPr>
                </a:tc>
                <a:tc gridSpan="2">
                  <a:txBody>
                    <a:bodyPr/>
                    <a:lstStyle/>
                    <a:p>
                      <a:pPr algn="ctr" fontAlgn="b"/>
                      <a:r>
                        <a:rPr lang="en-US" sz="1600" b="1" i="0" u="none" strike="noStrike" baseline="0" dirty="0">
                          <a:solidFill>
                            <a:srgbClr val="000000"/>
                          </a:solidFill>
                          <a:latin typeface="Calibri"/>
                        </a:rPr>
                        <a:t>Yakima County</a:t>
                      </a:r>
                    </a:p>
                  </a:txBody>
                  <a:tcPr marL="10160" marR="10160" marT="7620" marB="0" anchor="b">
                    <a:lnL>
                      <a:noFill/>
                    </a:lnL>
                    <a:lnR>
                      <a:noFill/>
                    </a:lnR>
                    <a:lnT>
                      <a:noFill/>
                    </a:lnT>
                    <a:lnB>
                      <a:noFill/>
                    </a:lnB>
                  </a:tcPr>
                </a:tc>
                <a:tc hMerge="1">
                  <a:txBody>
                    <a:bodyPr/>
                    <a:lstStyle/>
                    <a:p>
                      <a:endParaRPr lang="en-US"/>
                    </a:p>
                  </a:txBody>
                  <a:tcPr/>
                </a:tc>
                <a:tc>
                  <a:txBody>
                    <a:bodyPr/>
                    <a:lstStyle/>
                    <a:p>
                      <a:pPr algn="ctr" fontAlgn="b"/>
                      <a:endParaRPr lang="en-US" sz="1600" b="1" i="0" u="none" strike="noStrike" baseline="0" dirty="0">
                        <a:solidFill>
                          <a:srgbClr val="000000"/>
                        </a:solidFill>
                        <a:latin typeface="Calibri"/>
                      </a:endParaRPr>
                    </a:p>
                  </a:txBody>
                  <a:tcPr marL="10160" marR="10160" marT="7620" marB="0" anchor="b">
                    <a:lnL>
                      <a:noFill/>
                    </a:lnL>
                    <a:lnR>
                      <a:noFill/>
                    </a:lnR>
                    <a:lnT>
                      <a:noFill/>
                    </a:lnT>
                    <a:lnB>
                      <a:noFill/>
                    </a:lnB>
                  </a:tcPr>
                </a:tc>
                <a:tc gridSpan="2">
                  <a:txBody>
                    <a:bodyPr/>
                    <a:lstStyle/>
                    <a:p>
                      <a:pPr algn="ctr" fontAlgn="b"/>
                      <a:r>
                        <a:rPr lang="en-US" sz="1600" b="1" i="0" u="none" strike="noStrike" baseline="0" dirty="0">
                          <a:solidFill>
                            <a:srgbClr val="000000"/>
                          </a:solidFill>
                          <a:latin typeface="Calibri"/>
                        </a:rPr>
                        <a:t>Skagit County</a:t>
                      </a:r>
                    </a:p>
                  </a:txBody>
                  <a:tcPr marL="10160" marR="10160" marT="7620" marB="0" anchor="b">
                    <a:lnL>
                      <a:noFill/>
                    </a:lnL>
                    <a:lnR>
                      <a:noFill/>
                    </a:lnR>
                    <a:lnT>
                      <a:noFill/>
                    </a:lnT>
                    <a:lnB>
                      <a:noFill/>
                    </a:lnB>
                  </a:tcPr>
                </a:tc>
                <a:tc hMerge="1">
                  <a:txBody>
                    <a:bodyPr/>
                    <a:lstStyle/>
                    <a:p>
                      <a:endParaRPr lang="en-US"/>
                    </a:p>
                  </a:txBody>
                  <a:tcPr/>
                </a:tc>
                <a:tc>
                  <a:txBody>
                    <a:bodyPr/>
                    <a:lstStyle/>
                    <a:p>
                      <a:pPr algn="ctr" fontAlgn="b"/>
                      <a:endParaRPr lang="en-US" sz="1600" b="1" i="0" u="none" strike="noStrike" baseline="0" dirty="0">
                        <a:solidFill>
                          <a:srgbClr val="000000"/>
                        </a:solidFill>
                        <a:latin typeface="Calibri"/>
                      </a:endParaRPr>
                    </a:p>
                  </a:txBody>
                  <a:tcPr marL="10160" marR="10160" marT="7620" marB="0" anchor="b">
                    <a:lnL>
                      <a:noFill/>
                    </a:lnL>
                    <a:lnR>
                      <a:noFill/>
                    </a:lnR>
                    <a:lnT>
                      <a:noFill/>
                    </a:lnT>
                    <a:lnB>
                      <a:noFill/>
                    </a:lnB>
                  </a:tcPr>
                </a:tc>
                <a:tc gridSpan="2">
                  <a:txBody>
                    <a:bodyPr/>
                    <a:lstStyle/>
                    <a:p>
                      <a:pPr algn="ctr" fontAlgn="b"/>
                      <a:r>
                        <a:rPr lang="en-US" sz="1600" b="1" i="0" u="none" strike="noStrike" baseline="0" dirty="0">
                          <a:solidFill>
                            <a:srgbClr val="000000"/>
                          </a:solidFill>
                          <a:latin typeface="Calibri"/>
                        </a:rPr>
                        <a:t>Saving</a:t>
                      </a:r>
                    </a:p>
                  </a:txBody>
                  <a:tcPr marL="10160" marR="10160" marT="7620" marB="0" anchor="b">
                    <a:lnL>
                      <a:noFill/>
                    </a:lnL>
                    <a:lnR>
                      <a:noFill/>
                    </a:lnR>
                    <a:lnT>
                      <a:noFill/>
                    </a:lnT>
                    <a:lnB>
                      <a:noFill/>
                    </a:lnB>
                  </a:tcPr>
                </a:tc>
                <a:tc hMerge="1">
                  <a:txBody>
                    <a:bodyPr/>
                    <a:lstStyle/>
                    <a:p>
                      <a:endParaRPr lang="en-US"/>
                    </a:p>
                  </a:txBody>
                  <a:tcPr/>
                </a:tc>
              </a:tr>
              <a:tr h="254000">
                <a:tc>
                  <a:txBody>
                    <a:bodyPr/>
                    <a:lstStyle/>
                    <a:p>
                      <a:pPr algn="ctr" fontAlgn="b"/>
                      <a:r>
                        <a:rPr lang="en-US" sz="1470" b="1" i="0" u="none" strike="noStrike" baseline="0" dirty="0" smtClean="0">
                          <a:solidFill>
                            <a:srgbClr val="000000"/>
                          </a:solidFill>
                          <a:latin typeface="Calibri"/>
                        </a:rPr>
                        <a:t>           Year</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ctr" fontAlgn="b"/>
                      <a:r>
                        <a:rPr lang="en-US" sz="1470" b="1" i="0" u="none" strike="noStrike" baseline="0" dirty="0">
                          <a:solidFill>
                            <a:srgbClr val="000000"/>
                          </a:solidFill>
                          <a:latin typeface="Calibri"/>
                        </a:rPr>
                        <a:t>Rate*</a:t>
                      </a:r>
                    </a:p>
                  </a:txBody>
                  <a:tcPr marL="10160" marR="10160" marT="7620" marB="0" anchor="b">
                    <a:lnL>
                      <a:noFill/>
                    </a:lnL>
                    <a:lnR>
                      <a:noFill/>
                    </a:lnR>
                    <a:lnT>
                      <a:noFill/>
                    </a:lnT>
                    <a:lnB>
                      <a:noFill/>
                    </a:lnB>
                  </a:tcPr>
                </a:tc>
                <a:tc>
                  <a:txBody>
                    <a:bodyPr/>
                    <a:lstStyle/>
                    <a:p>
                      <a:pPr algn="ctr" fontAlgn="b"/>
                      <a:r>
                        <a:rPr lang="en-US" sz="1470" b="1" i="0" u="none" strike="noStrike" baseline="0" dirty="0">
                          <a:solidFill>
                            <a:srgbClr val="000000"/>
                          </a:solidFill>
                          <a:latin typeface="Calibri"/>
                        </a:rPr>
                        <a:t>Revenue</a:t>
                      </a:r>
                    </a:p>
                  </a:txBody>
                  <a:tcPr marL="10160" marR="10160" marT="7620" marB="0" anchor="b">
                    <a:lnL>
                      <a:noFill/>
                    </a:lnL>
                    <a:lnR>
                      <a:noFill/>
                    </a:lnR>
                    <a:lnT>
                      <a:noFill/>
                    </a:lnT>
                    <a:lnB>
                      <a:noFill/>
                    </a:lnB>
                  </a:tcPr>
                </a:tc>
                <a:tc>
                  <a:txBody>
                    <a:bodyPr/>
                    <a:lstStyle/>
                    <a:p>
                      <a:pPr algn="ctr"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ctr" fontAlgn="b"/>
                      <a:r>
                        <a:rPr lang="en-US" sz="1470" b="1" i="0" u="none" strike="noStrike" baseline="0" dirty="0">
                          <a:solidFill>
                            <a:srgbClr val="000000"/>
                          </a:solidFill>
                          <a:latin typeface="Calibri"/>
                        </a:rPr>
                        <a:t>Rate*</a:t>
                      </a:r>
                    </a:p>
                  </a:txBody>
                  <a:tcPr marL="10160" marR="10160" marT="7620" marB="0" anchor="b">
                    <a:lnL>
                      <a:noFill/>
                    </a:lnL>
                    <a:lnR>
                      <a:noFill/>
                    </a:lnR>
                    <a:lnT>
                      <a:noFill/>
                    </a:lnT>
                    <a:lnB>
                      <a:noFill/>
                    </a:lnB>
                  </a:tcPr>
                </a:tc>
                <a:tc>
                  <a:txBody>
                    <a:bodyPr/>
                    <a:lstStyle/>
                    <a:p>
                      <a:pPr algn="ctr" fontAlgn="b"/>
                      <a:r>
                        <a:rPr lang="en-US" sz="1470" b="1" i="0" u="none" strike="noStrike" baseline="0" dirty="0">
                          <a:solidFill>
                            <a:srgbClr val="000000"/>
                          </a:solidFill>
                          <a:latin typeface="Calibri"/>
                        </a:rPr>
                        <a:t>Revenue</a:t>
                      </a:r>
                    </a:p>
                  </a:txBody>
                  <a:tcPr marL="10160" marR="10160" marT="7620" marB="0" anchor="b">
                    <a:lnL>
                      <a:noFill/>
                    </a:lnL>
                    <a:lnR>
                      <a:noFill/>
                    </a:lnR>
                    <a:lnT>
                      <a:noFill/>
                    </a:lnT>
                    <a:lnB>
                      <a:noFill/>
                    </a:lnB>
                  </a:tcPr>
                </a:tc>
                <a:tc>
                  <a:txBody>
                    <a:bodyPr/>
                    <a:lstStyle/>
                    <a:p>
                      <a:pPr algn="ctr"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ctr" fontAlgn="b"/>
                      <a:r>
                        <a:rPr lang="en-US" sz="1470" b="1" i="0" u="none" strike="noStrike" baseline="0" dirty="0">
                          <a:solidFill>
                            <a:srgbClr val="000000"/>
                          </a:solidFill>
                          <a:latin typeface="Calibri"/>
                        </a:rPr>
                        <a:t>Annual</a:t>
                      </a:r>
                    </a:p>
                  </a:txBody>
                  <a:tcPr marL="10160" marR="10160" marT="7620" marB="0" anchor="b">
                    <a:lnL>
                      <a:noFill/>
                    </a:lnL>
                    <a:lnR>
                      <a:noFill/>
                    </a:lnR>
                    <a:lnT>
                      <a:noFill/>
                    </a:lnT>
                    <a:lnB>
                      <a:noFill/>
                    </a:lnB>
                  </a:tcPr>
                </a:tc>
                <a:tc>
                  <a:txBody>
                    <a:bodyPr/>
                    <a:lstStyle/>
                    <a:p>
                      <a:pPr algn="ctr" fontAlgn="b"/>
                      <a:r>
                        <a:rPr lang="en-US" sz="1470" b="1" i="0" u="none" strike="noStrike" baseline="0" dirty="0">
                          <a:solidFill>
                            <a:srgbClr val="000000"/>
                          </a:solidFill>
                          <a:latin typeface="Calibri"/>
                        </a:rPr>
                        <a:t>Cumulative</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2013</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$59.00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$2,153,500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$75.00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$2,737,500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$584,000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$584,000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2014</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$59.00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$2,153,500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$75.00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$2,737,500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$584,000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$1,168,000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2015</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$60.48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$2,207,338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$76.88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$2,805,938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$598,600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$1,766,600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2016</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$61.99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$2,262,521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$78.80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$2,876,086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$613,565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$2,380,165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2017</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$63.54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$2,319,084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$80.77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$2,947,988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$628,904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$3,009,069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2018</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$65.12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$2,377,061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$82.79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$3,021,688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$644,627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$3,653,696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2019</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$66.75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$2,436,488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$84.86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$3,097,230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$660,742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$4,314,438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2020</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$68.42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$2,497,400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$86.98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$3,174,661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$677,261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$4,991,699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2021</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$70.13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$2,559,835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$89.15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$3,254,027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$694,192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$5,685,892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2022</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$71.89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$2,623,831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$91.38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$3,335,378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$711,547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$6,397,439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2023</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$73.68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$2,689,426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$93.66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$3,418,762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$729,336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$7,126,775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2024</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$75.52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$2,756,662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$96.01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$3,504,231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$747,569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$7,874,344 </a:t>
                      </a:r>
                    </a:p>
                  </a:txBody>
                  <a:tcPr marL="10160" marR="10160" marT="7620" marB="0" anchor="b">
                    <a:lnL>
                      <a:noFill/>
                    </a:lnL>
                    <a:lnR>
                      <a:noFill/>
                    </a:lnR>
                    <a:lnT>
                      <a:noFill/>
                    </a:lnT>
                    <a:lnB>
                      <a:noFill/>
                    </a:lnB>
                  </a:tcPr>
                </a:tc>
              </a:tr>
              <a:tr h="254000">
                <a:tc>
                  <a:txBody>
                    <a:bodyPr/>
                    <a:lstStyle/>
                    <a:p>
                      <a:pPr algn="ctr" fontAlgn="b"/>
                      <a:r>
                        <a:rPr lang="en-US" sz="1470" b="1" i="0" u="none" strike="noStrike" baseline="0" dirty="0" smtClean="0">
                          <a:solidFill>
                            <a:srgbClr val="000000"/>
                          </a:solidFill>
                          <a:latin typeface="Calibri"/>
                        </a:rPr>
                        <a:t>          2025</a:t>
                      </a:r>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$77.41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$2,825,579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$98.41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$3,591,837 </a:t>
                      </a: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$766,259 </a:t>
                      </a:r>
                    </a:p>
                  </a:txBody>
                  <a:tcPr marL="10160" marR="10160" marT="7620" marB="0" anchor="b">
                    <a:lnL>
                      <a:noFill/>
                    </a:lnL>
                    <a:lnR>
                      <a:noFill/>
                    </a:lnR>
                    <a:lnT>
                      <a:noFill/>
                    </a:lnT>
                    <a:lnB>
                      <a:noFill/>
                    </a:lnB>
                  </a:tcPr>
                </a:tc>
                <a:tc>
                  <a:txBody>
                    <a:bodyPr/>
                    <a:lstStyle/>
                    <a:p>
                      <a:pPr algn="r" fontAlgn="b"/>
                      <a:r>
                        <a:rPr lang="en-US" sz="1470" b="1" i="0" u="none" strike="noStrike" baseline="0" dirty="0">
                          <a:solidFill>
                            <a:srgbClr val="000000"/>
                          </a:solidFill>
                          <a:latin typeface="Calibri"/>
                        </a:rPr>
                        <a:t>$8,640,603 </a:t>
                      </a:r>
                    </a:p>
                  </a:txBody>
                  <a:tcPr marL="10160" marR="10160" marT="7620" marB="0" anchor="b">
                    <a:lnL>
                      <a:noFill/>
                    </a:lnL>
                    <a:lnR>
                      <a:noFill/>
                    </a:lnR>
                    <a:lnT>
                      <a:noFill/>
                    </a:lnT>
                    <a:lnB>
                      <a:noFill/>
                    </a:lnB>
                  </a:tcPr>
                </a:tc>
              </a:tr>
              <a:tr h="254000">
                <a:tc>
                  <a:txBody>
                    <a:bodyPr/>
                    <a:lstStyle/>
                    <a:p>
                      <a:pPr algn="ctr"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1" i="0" u="none" strike="noStrike" baseline="0" dirty="0">
                        <a:solidFill>
                          <a:srgbClr val="000000"/>
                        </a:solidFill>
                        <a:latin typeface="Calibri"/>
                      </a:endParaRPr>
                    </a:p>
                  </a:txBody>
                  <a:tcPr marL="10160" marR="10160" marT="7620" marB="0" anchor="b">
                    <a:lnL>
                      <a:noFill/>
                    </a:lnL>
                    <a:lnR>
                      <a:noFill/>
                    </a:lnR>
                    <a:lnT>
                      <a:noFill/>
                    </a:lnT>
                    <a:lnB>
                      <a:noFill/>
                    </a:lnB>
                  </a:tcPr>
                </a:tc>
              </a:tr>
              <a:tr h="254000">
                <a:tc gridSpan="3">
                  <a:txBody>
                    <a:bodyPr/>
                    <a:lstStyle/>
                    <a:p>
                      <a:pPr algn="l" fontAlgn="b"/>
                      <a:r>
                        <a:rPr lang="en-US" sz="1470" b="1" i="0" u="none" strike="noStrike" baseline="0" dirty="0" smtClean="0">
                          <a:solidFill>
                            <a:srgbClr val="000000"/>
                          </a:solidFill>
                          <a:latin typeface="Calibri"/>
                        </a:rPr>
                        <a:t>                 *</a:t>
                      </a:r>
                      <a:r>
                        <a:rPr lang="en-US" sz="1470" b="1" i="0" u="none" strike="noStrike" baseline="0" dirty="0">
                          <a:solidFill>
                            <a:srgbClr val="000000"/>
                          </a:solidFill>
                          <a:latin typeface="Calibri"/>
                        </a:rPr>
                        <a:t>2.5% growth and 100 beds</a:t>
                      </a:r>
                    </a:p>
                  </a:txBody>
                  <a:tcPr marL="10160" marR="1016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7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470" b="0" i="0" u="none" strike="noStrike" baseline="0" dirty="0">
                        <a:solidFill>
                          <a:srgbClr val="000000"/>
                        </a:solidFill>
                        <a:latin typeface="Calibri"/>
                      </a:endParaRPr>
                    </a:p>
                  </a:txBody>
                  <a:tcPr marL="10160" marR="10160" marT="7620" marB="0" anchor="b">
                    <a:lnL>
                      <a:noFill/>
                    </a:lnL>
                    <a:lnR>
                      <a:noFill/>
                    </a:lnR>
                    <a:lnT>
                      <a:noFill/>
                    </a:lnT>
                    <a:lnB>
                      <a:noFill/>
                    </a:lnB>
                  </a:tcPr>
                </a:tc>
              </a:tr>
              <a:tr h="254000">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c>
                  <a:txBody>
                    <a:bodyPr/>
                    <a:lstStyle/>
                    <a:p>
                      <a:pPr algn="l" fontAlgn="b"/>
                      <a:endParaRPr lang="en-US" sz="1600" b="0" i="0" u="none" strike="noStrike" baseline="0" dirty="0">
                        <a:solidFill>
                          <a:srgbClr val="000000"/>
                        </a:solidFill>
                        <a:latin typeface="Calibri"/>
                      </a:endParaRPr>
                    </a:p>
                  </a:txBody>
                  <a:tcPr marL="10160" marR="1016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446D12-E762-496C-BDF4-9B0352F388A2}" type="slidenum">
              <a:rPr lang="en-US" smtClean="0"/>
              <a:pPr>
                <a:defRPr/>
              </a:pPr>
              <a:t>27</a:t>
            </a:fld>
            <a:endParaRPr lang="en-US" dirty="0"/>
          </a:p>
        </p:txBody>
      </p:sp>
      <p:sp>
        <p:nvSpPr>
          <p:cNvPr id="5" name="Title 1"/>
          <p:cNvSpPr>
            <a:spLocks noGrp="1"/>
          </p:cNvSpPr>
          <p:nvPr>
            <p:ph type="ctrTitle"/>
          </p:nvPr>
        </p:nvSpPr>
        <p:spPr>
          <a:xfrm>
            <a:off x="0" y="266701"/>
            <a:ext cx="12192000" cy="1041400"/>
          </a:xfrm>
        </p:spPr>
        <p:txBody>
          <a:bodyPr>
            <a:noAutofit/>
          </a:bodyPr>
          <a:lstStyle/>
          <a:p>
            <a:pPr algn="ctr" eaLnBrk="1" fontAlgn="auto" hangingPunct="1">
              <a:spcAft>
                <a:spcPts val="0"/>
              </a:spcAft>
              <a:defRPr/>
            </a:pPr>
            <a:r>
              <a:rPr lang="en-US" sz="2400" dirty="0" smtClean="0"/>
              <a:t>Yakima County</a:t>
            </a:r>
            <a:br>
              <a:rPr lang="en-US" sz="2400" dirty="0" smtClean="0"/>
            </a:br>
            <a:r>
              <a:rPr lang="en-US" sz="2400" dirty="0" smtClean="0"/>
              <a:t>Department  of Corrections</a:t>
            </a:r>
            <a:endParaRPr lang="en-US" sz="2400" dirty="0"/>
          </a:p>
        </p:txBody>
      </p:sp>
      <p:graphicFrame>
        <p:nvGraphicFramePr>
          <p:cNvPr id="8" name="Table 7"/>
          <p:cNvGraphicFramePr>
            <a:graphicFrameLocks noGrp="1"/>
          </p:cNvGraphicFramePr>
          <p:nvPr/>
        </p:nvGraphicFramePr>
        <p:xfrm>
          <a:off x="812800" y="1143000"/>
          <a:ext cx="9804400" cy="5214620"/>
        </p:xfrm>
        <a:graphic>
          <a:graphicData uri="http://schemas.openxmlformats.org/drawingml/2006/table">
            <a:tbl>
              <a:tblPr/>
              <a:tblGrid>
                <a:gridCol w="1277749"/>
                <a:gridCol w="1202256"/>
                <a:gridCol w="1408893"/>
                <a:gridCol w="469631"/>
                <a:gridCol w="1202256"/>
                <a:gridCol w="1408893"/>
                <a:gridCol w="469631"/>
                <a:gridCol w="1145891"/>
                <a:gridCol w="1219200"/>
              </a:tblGrid>
              <a:tr h="300236">
                <a:tc>
                  <a:txBody>
                    <a:bodyPr/>
                    <a:lstStyle/>
                    <a:p>
                      <a:pPr algn="ctr" fontAlgn="b"/>
                      <a:endParaRPr lang="en-US" sz="1200" b="1" i="0" u="none" strike="noStrike" dirty="0">
                        <a:solidFill>
                          <a:srgbClr val="000000"/>
                        </a:solidFill>
                        <a:latin typeface="Calibri"/>
                      </a:endParaRPr>
                    </a:p>
                  </a:txBody>
                  <a:tcPr marL="10160" marR="10160" marT="7620" marB="0" anchor="b">
                    <a:lnL>
                      <a:noFill/>
                    </a:lnL>
                    <a:lnR>
                      <a:noFill/>
                    </a:lnR>
                    <a:lnT>
                      <a:noFill/>
                    </a:lnT>
                    <a:lnB>
                      <a:noFill/>
                    </a:lnB>
                  </a:tcPr>
                </a:tc>
                <a:tc gridSpan="2">
                  <a:txBody>
                    <a:bodyPr/>
                    <a:lstStyle/>
                    <a:p>
                      <a:pPr algn="ctr" fontAlgn="b"/>
                      <a:r>
                        <a:rPr lang="en-US" sz="1200" b="1" i="0" u="none" strike="noStrike" dirty="0">
                          <a:solidFill>
                            <a:srgbClr val="000000"/>
                          </a:solidFill>
                          <a:latin typeface="Calibri"/>
                        </a:rPr>
                        <a:t>Yakima County</a:t>
                      </a:r>
                    </a:p>
                  </a:txBody>
                  <a:tcPr marL="10160" marR="10160" marT="7620" marB="0" anchor="b">
                    <a:lnL>
                      <a:noFill/>
                    </a:lnL>
                    <a:lnR>
                      <a:noFill/>
                    </a:lnR>
                    <a:lnT>
                      <a:noFill/>
                    </a:lnT>
                    <a:lnB>
                      <a:noFill/>
                    </a:lnB>
                  </a:tcPr>
                </a:tc>
                <a:tc hMerge="1">
                  <a:txBody>
                    <a:bodyPr/>
                    <a:lstStyle/>
                    <a:p>
                      <a:endParaRPr lang="en-US"/>
                    </a:p>
                  </a:txBody>
                  <a:tcPr/>
                </a:tc>
                <a:tc>
                  <a:txBody>
                    <a:bodyPr/>
                    <a:lstStyle/>
                    <a:p>
                      <a:pPr algn="ctr" fontAlgn="b"/>
                      <a:endParaRPr lang="en-US" sz="1200" b="1" i="0" u="none" strike="noStrike" dirty="0">
                        <a:solidFill>
                          <a:srgbClr val="000000"/>
                        </a:solidFill>
                        <a:latin typeface="Calibri"/>
                      </a:endParaRPr>
                    </a:p>
                  </a:txBody>
                  <a:tcPr marL="10160" marR="10160" marT="7620" marB="0" anchor="b">
                    <a:lnL>
                      <a:noFill/>
                    </a:lnL>
                    <a:lnR>
                      <a:noFill/>
                    </a:lnR>
                    <a:lnT>
                      <a:noFill/>
                    </a:lnT>
                    <a:lnB>
                      <a:noFill/>
                    </a:lnB>
                  </a:tcPr>
                </a:tc>
                <a:tc gridSpan="2">
                  <a:txBody>
                    <a:bodyPr/>
                    <a:lstStyle/>
                    <a:p>
                      <a:pPr algn="ctr" fontAlgn="b"/>
                      <a:r>
                        <a:rPr lang="en-US" sz="1200" b="1" i="0" u="none" strike="noStrike" dirty="0">
                          <a:solidFill>
                            <a:srgbClr val="000000"/>
                          </a:solidFill>
                          <a:latin typeface="Calibri"/>
                        </a:rPr>
                        <a:t>Skagit County</a:t>
                      </a:r>
                    </a:p>
                  </a:txBody>
                  <a:tcPr marL="10160" marR="10160" marT="7620" marB="0" anchor="b">
                    <a:lnL>
                      <a:noFill/>
                    </a:lnL>
                    <a:lnR>
                      <a:noFill/>
                    </a:lnR>
                    <a:lnT>
                      <a:noFill/>
                    </a:lnT>
                    <a:lnB>
                      <a:noFill/>
                    </a:lnB>
                  </a:tcPr>
                </a:tc>
                <a:tc hMerge="1">
                  <a:txBody>
                    <a:bodyPr/>
                    <a:lstStyle/>
                    <a:p>
                      <a:endParaRPr lang="en-US"/>
                    </a:p>
                  </a:txBody>
                  <a:tcPr/>
                </a:tc>
                <a:tc>
                  <a:txBody>
                    <a:bodyPr/>
                    <a:lstStyle/>
                    <a:p>
                      <a:pPr algn="ctr" fontAlgn="b"/>
                      <a:endParaRPr lang="en-US" sz="1200" b="1" i="0" u="none" strike="noStrike" dirty="0">
                        <a:solidFill>
                          <a:srgbClr val="000000"/>
                        </a:solidFill>
                        <a:latin typeface="Calibri"/>
                      </a:endParaRPr>
                    </a:p>
                  </a:txBody>
                  <a:tcPr marL="10160" marR="10160" marT="7620" marB="0" anchor="b">
                    <a:lnL>
                      <a:noFill/>
                    </a:lnL>
                    <a:lnR>
                      <a:noFill/>
                    </a:lnR>
                    <a:lnT>
                      <a:noFill/>
                    </a:lnT>
                    <a:lnB>
                      <a:noFill/>
                    </a:lnB>
                  </a:tcPr>
                </a:tc>
                <a:tc gridSpan="2">
                  <a:txBody>
                    <a:bodyPr/>
                    <a:lstStyle/>
                    <a:p>
                      <a:pPr algn="ctr" fontAlgn="b"/>
                      <a:r>
                        <a:rPr lang="en-US" sz="1200" b="1" i="0" u="none" strike="noStrike" dirty="0" smtClean="0">
                          <a:solidFill>
                            <a:srgbClr val="000000"/>
                          </a:solidFill>
                          <a:latin typeface="Calibri"/>
                        </a:rPr>
                        <a:t>Savings</a:t>
                      </a:r>
                      <a:endParaRPr lang="en-US" sz="1200" b="1" i="0" u="none" strike="noStrike" dirty="0">
                        <a:solidFill>
                          <a:srgbClr val="000000"/>
                        </a:solidFill>
                        <a:latin typeface="Calibri"/>
                      </a:endParaRPr>
                    </a:p>
                  </a:txBody>
                  <a:tcPr marL="10160" marR="10160" marT="7620" marB="0" anchor="b">
                    <a:lnL>
                      <a:noFill/>
                    </a:lnL>
                    <a:lnR>
                      <a:noFill/>
                    </a:lnR>
                    <a:lnT>
                      <a:noFill/>
                    </a:lnT>
                    <a:lnB>
                      <a:noFill/>
                    </a:lnB>
                  </a:tcPr>
                </a:tc>
                <a:tc hMerge="1">
                  <a:txBody>
                    <a:bodyPr/>
                    <a:lstStyle/>
                    <a:p>
                      <a:endParaRPr lang="en-US"/>
                    </a:p>
                  </a:txBody>
                  <a:tcPr/>
                </a:tc>
              </a:tr>
              <a:tr h="257619">
                <a:tc>
                  <a:txBody>
                    <a:bodyPr/>
                    <a:lstStyle/>
                    <a:p>
                      <a:pPr algn="ctr" fontAlgn="b"/>
                      <a:r>
                        <a:rPr lang="en-US" sz="1200" b="1" i="0" u="none" strike="noStrike" dirty="0">
                          <a:solidFill>
                            <a:srgbClr val="000000"/>
                          </a:solidFill>
                          <a:latin typeface="Calibri"/>
                        </a:rPr>
                        <a:t>Year</a:t>
                      </a:r>
                    </a:p>
                  </a:txBody>
                  <a:tcPr marL="10160" marR="10160" marT="762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Rate*</a:t>
                      </a:r>
                    </a:p>
                  </a:txBody>
                  <a:tcPr marL="10160" marR="10160" marT="7620" marB="0" anchor="b">
                    <a:lnL>
                      <a:noFill/>
                    </a:lnL>
                    <a:lnR>
                      <a:noFill/>
                    </a:lnR>
                    <a:lnT>
                      <a:noFill/>
                    </a:lnT>
                    <a:lnB>
                      <a:noFill/>
                    </a:lnB>
                  </a:tcPr>
                </a:tc>
                <a:tc>
                  <a:txBody>
                    <a:bodyPr/>
                    <a:lstStyle/>
                    <a:p>
                      <a:pPr algn="ctr" fontAlgn="b"/>
                      <a:r>
                        <a:rPr lang="en-US" sz="1200" b="1" i="0" u="none" strike="noStrike" dirty="0" smtClean="0">
                          <a:solidFill>
                            <a:srgbClr val="000000"/>
                          </a:solidFill>
                          <a:latin typeface="Calibri"/>
                        </a:rPr>
                        <a:t>Total</a:t>
                      </a:r>
                      <a:endParaRPr lang="en-US" sz="1200" b="1" i="0" u="none" strike="noStrike" dirty="0">
                        <a:solidFill>
                          <a:srgbClr val="000000"/>
                        </a:solidFill>
                        <a:latin typeface="Calibri"/>
                      </a:endParaRPr>
                    </a:p>
                  </a:txBody>
                  <a:tcPr marL="10160" marR="10160" marT="7620" marB="0" anchor="b">
                    <a:lnL>
                      <a:noFill/>
                    </a:lnL>
                    <a:lnR>
                      <a:noFill/>
                    </a:lnR>
                    <a:lnT>
                      <a:noFill/>
                    </a:lnT>
                    <a:lnB>
                      <a:noFill/>
                    </a:lnB>
                  </a:tcPr>
                </a:tc>
                <a:tc>
                  <a:txBody>
                    <a:bodyPr/>
                    <a:lstStyle/>
                    <a:p>
                      <a:pPr algn="ctr" fontAlgn="b"/>
                      <a:endParaRPr lang="en-US" sz="1200" b="1" i="0" u="none" strike="noStrike" dirty="0">
                        <a:solidFill>
                          <a:srgbClr val="000000"/>
                        </a:solidFill>
                        <a:latin typeface="Calibri"/>
                      </a:endParaRPr>
                    </a:p>
                  </a:txBody>
                  <a:tcPr marL="10160" marR="10160" marT="762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Rate**</a:t>
                      </a:r>
                    </a:p>
                  </a:txBody>
                  <a:tcPr marL="10160" marR="10160" marT="7620" marB="0" anchor="b">
                    <a:lnL>
                      <a:noFill/>
                    </a:lnL>
                    <a:lnR>
                      <a:noFill/>
                    </a:lnR>
                    <a:lnT>
                      <a:noFill/>
                    </a:lnT>
                    <a:lnB>
                      <a:noFill/>
                    </a:lnB>
                  </a:tcPr>
                </a:tc>
                <a:tc>
                  <a:txBody>
                    <a:bodyPr/>
                    <a:lstStyle/>
                    <a:p>
                      <a:pPr algn="ctr" fontAlgn="b"/>
                      <a:r>
                        <a:rPr lang="en-US" sz="1200" b="1" i="0" u="none" strike="noStrike" dirty="0" smtClean="0">
                          <a:solidFill>
                            <a:srgbClr val="000000"/>
                          </a:solidFill>
                          <a:latin typeface="Calibri"/>
                        </a:rPr>
                        <a:t>Total</a:t>
                      </a:r>
                      <a:endParaRPr lang="en-US" sz="1200" b="1" i="0" u="none" strike="noStrike" dirty="0">
                        <a:solidFill>
                          <a:srgbClr val="000000"/>
                        </a:solidFill>
                        <a:latin typeface="Calibri"/>
                      </a:endParaRPr>
                    </a:p>
                  </a:txBody>
                  <a:tcPr marL="10160" marR="10160" marT="7620" marB="0" anchor="b">
                    <a:lnL>
                      <a:noFill/>
                    </a:lnL>
                    <a:lnR>
                      <a:noFill/>
                    </a:lnR>
                    <a:lnT>
                      <a:noFill/>
                    </a:lnT>
                    <a:lnB>
                      <a:noFill/>
                    </a:lnB>
                  </a:tcPr>
                </a:tc>
                <a:tc>
                  <a:txBody>
                    <a:bodyPr/>
                    <a:lstStyle/>
                    <a:p>
                      <a:pPr algn="ctr" fontAlgn="b"/>
                      <a:endParaRPr lang="en-US" sz="1200" b="1" i="0" u="none" strike="noStrike" dirty="0">
                        <a:solidFill>
                          <a:srgbClr val="000000"/>
                        </a:solidFill>
                        <a:latin typeface="Calibri"/>
                      </a:endParaRPr>
                    </a:p>
                  </a:txBody>
                  <a:tcPr marL="10160" marR="10160" marT="762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Annual</a:t>
                      </a:r>
                    </a:p>
                  </a:txBody>
                  <a:tcPr marL="10160" marR="10160" marT="762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Cumulative</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2013</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$59.00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$2,153,500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$101.03 </a:t>
                      </a:r>
                      <a:r>
                        <a:rPr lang="en-US" sz="1200" b="1" i="0" u="none" strike="noStrike" dirty="0" smtClean="0">
                          <a:solidFill>
                            <a:schemeClr val="tx1"/>
                          </a:solidFill>
                          <a:latin typeface="Calibri"/>
                        </a:rPr>
                        <a:t> </a:t>
                      </a:r>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$3,687,595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$1,534,095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a:t>
                      </a:r>
                      <a:r>
                        <a:rPr lang="en-US" sz="1200" b="1" i="0" u="none" strike="noStrike" dirty="0" smtClean="0">
                          <a:solidFill>
                            <a:schemeClr val="tx1"/>
                          </a:solidFill>
                          <a:latin typeface="Calibri"/>
                        </a:rPr>
                        <a:t>1,534,095 </a:t>
                      </a:r>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2014</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$59.00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$2,153,500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$101.03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$3,687,595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$1,534,095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$3,068,190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2015</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$60.48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$2,207,338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$102.91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$3,756,033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$1,548,695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$4,616,885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2016</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$61.99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$2,262,521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$104.83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$3,826,181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$1,563,660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$6,180,545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2017</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$63.54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$2,319,084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$106.80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$3,898,083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$1,578,999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$7,759,544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2018</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$65.12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$2,377,061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$108.82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$3,971,783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$1,594,722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$9,354,266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2019</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$66.75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$2,436,488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$110.89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$4,047,325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$1,610,837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$10,965,103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2020</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$68.42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$2,497,400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$113.01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$4,124,756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$1,627,356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$12,592,459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2021</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$70.13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$2,559,835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$115.18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$4,204,122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$1,644,287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$14,236,747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2022</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$71.89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$2,623,831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$117.41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$4,285,473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$1,661,642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$15,898,389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2023</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$73.68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$2,689,426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$119.69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$4,368,857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$1,679,431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$17,577,820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2024</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$75.52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$2,756,662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$122.04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$4,454,326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$1,697,664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$19,275,484 </a:t>
                      </a:r>
                    </a:p>
                  </a:txBody>
                  <a:tcPr marL="10160" marR="10160" marT="7620" marB="0" anchor="b">
                    <a:lnL>
                      <a:noFill/>
                    </a:lnL>
                    <a:lnR>
                      <a:noFill/>
                    </a:lnR>
                    <a:lnT>
                      <a:noFill/>
                    </a:lnT>
                    <a:lnB>
                      <a:noFill/>
                    </a:lnB>
                  </a:tcPr>
                </a:tc>
              </a:tr>
              <a:tr h="257619">
                <a:tc>
                  <a:txBody>
                    <a:bodyPr/>
                    <a:lstStyle/>
                    <a:p>
                      <a:pPr algn="ctr" fontAlgn="b"/>
                      <a:r>
                        <a:rPr lang="en-US" sz="1400" b="1" i="0" u="none" strike="noStrike" dirty="0">
                          <a:solidFill>
                            <a:schemeClr val="tx1"/>
                          </a:solidFill>
                          <a:latin typeface="Calibri"/>
                        </a:rPr>
                        <a:t>2025</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$77.41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$2,825,579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$124.44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$4,541,932 </a:t>
                      </a: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$1,716,354 </a:t>
                      </a:r>
                    </a:p>
                  </a:txBody>
                  <a:tcPr marL="10160" marR="10160" marT="7620" marB="0" anchor="b">
                    <a:lnL>
                      <a:noFill/>
                    </a:lnL>
                    <a:lnR>
                      <a:noFill/>
                    </a:lnR>
                    <a:lnT>
                      <a:noFill/>
                    </a:lnT>
                    <a:lnB>
                      <a:noFill/>
                    </a:lnB>
                  </a:tcPr>
                </a:tc>
                <a:tc>
                  <a:txBody>
                    <a:bodyPr/>
                    <a:lstStyle/>
                    <a:p>
                      <a:pPr algn="r" fontAlgn="b"/>
                      <a:r>
                        <a:rPr lang="en-US" sz="1200" b="1" i="0" u="none" strike="noStrike" dirty="0">
                          <a:solidFill>
                            <a:schemeClr val="tx1"/>
                          </a:solidFill>
                          <a:latin typeface="Calibri"/>
                        </a:rPr>
                        <a:t>$20,991,838 </a:t>
                      </a:r>
                    </a:p>
                  </a:txBody>
                  <a:tcPr marL="10160" marR="10160" marT="7620" marB="0" anchor="b">
                    <a:lnL>
                      <a:noFill/>
                    </a:lnL>
                    <a:lnR>
                      <a:noFill/>
                    </a:lnR>
                    <a:lnT>
                      <a:noFill/>
                    </a:lnT>
                    <a:lnB>
                      <a:noFill/>
                    </a:lnB>
                  </a:tcPr>
                </a:tc>
              </a:tr>
              <a:tr h="257619">
                <a:tc>
                  <a:txBody>
                    <a:bodyPr/>
                    <a:lstStyle/>
                    <a:p>
                      <a:pPr algn="ctr"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r>
              <a:tr h="257619">
                <a:tc gridSpan="3">
                  <a:txBody>
                    <a:bodyPr/>
                    <a:lstStyle/>
                    <a:p>
                      <a:pPr algn="l" fontAlgn="b"/>
                      <a:r>
                        <a:rPr lang="en-US" sz="1200" b="1" i="0" u="none" strike="noStrike" dirty="0" smtClean="0">
                          <a:solidFill>
                            <a:schemeClr val="tx1"/>
                          </a:solidFill>
                          <a:latin typeface="Calibri"/>
                        </a:rPr>
                        <a:t>            *</a:t>
                      </a:r>
                      <a:r>
                        <a:rPr lang="en-US" sz="1200" b="1" i="0" u="none" strike="noStrike" dirty="0">
                          <a:solidFill>
                            <a:schemeClr val="tx1"/>
                          </a:solidFill>
                          <a:latin typeface="Calibri"/>
                        </a:rPr>
                        <a:t>2.5% growth and 100 beds</a:t>
                      </a:r>
                    </a:p>
                  </a:txBody>
                  <a:tcPr marL="10160" marR="1016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r>
              <a:tr h="792480">
                <a:tc gridSpan="4">
                  <a:txBody>
                    <a:bodyPr/>
                    <a:lstStyle/>
                    <a:p>
                      <a:pPr algn="l" fontAlgn="b"/>
                      <a:r>
                        <a:rPr lang="en-US" sz="1200" b="1" i="0" u="none" strike="noStrike" dirty="0" smtClean="0">
                          <a:solidFill>
                            <a:schemeClr val="tx1"/>
                          </a:solidFill>
                          <a:latin typeface="Calibri"/>
                        </a:rPr>
                        <a:t>           ** </a:t>
                      </a:r>
                      <a:r>
                        <a:rPr lang="en-US" sz="1200" b="1" i="0" u="none" strike="noStrike" dirty="0">
                          <a:solidFill>
                            <a:schemeClr val="tx1"/>
                          </a:solidFill>
                          <a:latin typeface="Calibri"/>
                        </a:rPr>
                        <a:t>additional $26.03 debt </a:t>
                      </a:r>
                      <a:r>
                        <a:rPr lang="en-US" sz="1200" b="1" i="0" u="none" strike="noStrike" dirty="0" smtClean="0">
                          <a:solidFill>
                            <a:schemeClr val="tx1"/>
                          </a:solidFill>
                          <a:latin typeface="Calibri"/>
                        </a:rPr>
                        <a:t>service (400 beds) @ 300 </a:t>
                      </a:r>
                      <a:r>
                        <a:rPr lang="en-US" sz="1200" b="1" i="0" u="none" strike="noStrike" dirty="0" smtClean="0">
                          <a:solidFill>
                            <a:schemeClr val="tx1"/>
                          </a:solidFill>
                          <a:latin typeface="Calibri"/>
                        </a:rPr>
                        <a:t>beds </a:t>
                      </a:r>
                      <a:r>
                        <a:rPr lang="en-US" sz="1200" b="1" i="0" u="none" strike="noStrike" baseline="0" dirty="0" smtClean="0">
                          <a:solidFill>
                            <a:schemeClr val="tx1"/>
                          </a:solidFill>
                          <a:latin typeface="Calibri"/>
                        </a:rPr>
                        <a:t> </a:t>
                      </a:r>
                      <a:r>
                        <a:rPr lang="en-US" sz="1200" b="1" i="0" u="none" strike="noStrike" baseline="0" dirty="0" smtClean="0">
                          <a:solidFill>
                            <a:schemeClr val="tx1"/>
                          </a:solidFill>
                          <a:latin typeface="Calibri"/>
                        </a:rPr>
                        <a:t>= </a:t>
                      </a:r>
                      <a:r>
                        <a:rPr lang="en-US" sz="1200" b="1" i="0" u="none" strike="noStrike" baseline="0" dirty="0" smtClean="0">
                          <a:solidFill>
                            <a:schemeClr val="tx1"/>
                          </a:solidFill>
                          <a:latin typeface="Calibri"/>
                        </a:rPr>
                        <a:t>            </a:t>
                      </a:r>
                    </a:p>
                    <a:p>
                      <a:pPr algn="l" fontAlgn="b"/>
                      <a:r>
                        <a:rPr lang="en-US" sz="1200" b="1" i="0" u="none" strike="noStrike" baseline="0" dirty="0" smtClean="0">
                          <a:solidFill>
                            <a:schemeClr val="tx1"/>
                          </a:solidFill>
                          <a:latin typeface="Calibri"/>
                        </a:rPr>
                        <a:t>           $34.70 </a:t>
                      </a:r>
                      <a:r>
                        <a:rPr lang="en-US" sz="1200" b="1" i="0" u="none" strike="noStrike" baseline="0" dirty="0" smtClean="0">
                          <a:solidFill>
                            <a:schemeClr val="tx1"/>
                          </a:solidFill>
                          <a:latin typeface="Calibri"/>
                        </a:rPr>
                        <a:t>add  $8.67  (2m operating @400 beds = $13.70)</a:t>
                      </a:r>
                    </a:p>
                    <a:p>
                      <a:pPr algn="l" fontAlgn="b"/>
                      <a:r>
                        <a:rPr lang="en-US" sz="1200" b="1" i="0" u="none" strike="noStrike" baseline="0" dirty="0" smtClean="0">
                          <a:solidFill>
                            <a:schemeClr val="tx1"/>
                          </a:solidFill>
                          <a:latin typeface="Calibri"/>
                        </a:rPr>
                        <a:t>            (</a:t>
                      </a:r>
                      <a:r>
                        <a:rPr lang="en-US" sz="1200" b="1" i="0" u="none" strike="noStrike" baseline="0" dirty="0" smtClean="0">
                          <a:solidFill>
                            <a:schemeClr val="tx1"/>
                          </a:solidFill>
                          <a:latin typeface="Calibri"/>
                        </a:rPr>
                        <a:t>Does not include increase in Skagit DOC Operating)</a:t>
                      </a:r>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c>
                  <a:txBody>
                    <a:bodyPr/>
                    <a:lstStyle/>
                    <a:p>
                      <a:pPr algn="l" fontAlgn="b"/>
                      <a:endParaRPr lang="en-US" sz="1200" b="1" i="0" u="none" strike="noStrike" dirty="0">
                        <a:solidFill>
                          <a:schemeClr val="tx1"/>
                        </a:solidFill>
                        <a:latin typeface="Calibri"/>
                      </a:endParaRPr>
                    </a:p>
                  </a:txBody>
                  <a:tcPr marL="10160" marR="1016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100" y="365125"/>
            <a:ext cx="10045700" cy="1325563"/>
          </a:xfrm>
        </p:spPr>
        <p:txBody>
          <a:bodyPr/>
          <a:lstStyle/>
          <a:p>
            <a:r>
              <a:rPr lang="en-US" dirty="0" smtClean="0"/>
              <a:t>Skagit County Costs</a:t>
            </a:r>
            <a:endParaRPr lang="en-US" dirty="0"/>
          </a:p>
        </p:txBody>
      </p:sp>
      <p:sp>
        <p:nvSpPr>
          <p:cNvPr id="3" name="Content Placeholder 2"/>
          <p:cNvSpPr>
            <a:spLocks noGrp="1"/>
          </p:cNvSpPr>
          <p:nvPr>
            <p:ph idx="1"/>
          </p:nvPr>
        </p:nvSpPr>
        <p:spPr>
          <a:xfrm>
            <a:off x="1422400" y="1825625"/>
            <a:ext cx="9931400" cy="4351338"/>
          </a:xfrm>
        </p:spPr>
        <p:txBody>
          <a:bodyPr>
            <a:normAutofit lnSpcReduction="10000"/>
          </a:bodyPr>
          <a:lstStyle/>
          <a:p>
            <a:r>
              <a:rPr lang="en-US" dirty="0" smtClean="0"/>
              <a:t>Current Jail Construction Bond Project Estimate $60.5 million dollars</a:t>
            </a:r>
          </a:p>
          <a:p>
            <a:r>
              <a:rPr lang="en-US" dirty="0" smtClean="0"/>
              <a:t>Total Bond Repayment over 25 years estimate $95 million dollars</a:t>
            </a:r>
          </a:p>
          <a:p>
            <a:r>
              <a:rPr lang="en-US" dirty="0" smtClean="0"/>
              <a:t>Operating Costs Projected at $2 Million Annually (With adjusted 2.5% CPI will exceed over bond repayment $3 million dollars annually) </a:t>
            </a:r>
          </a:p>
          <a:p>
            <a:r>
              <a:rPr lang="en-US" dirty="0" smtClean="0"/>
              <a:t>Bond and Operating Costs for New Jail Estimated over 12 years $75 million Dollars</a:t>
            </a:r>
          </a:p>
          <a:p>
            <a:r>
              <a:rPr lang="en-US" dirty="0" smtClean="0"/>
              <a:t>Bond and Operating Costs over 25 years est. $175 million dollars</a:t>
            </a:r>
          </a:p>
          <a:p>
            <a:r>
              <a:rPr lang="en-US" dirty="0" smtClean="0"/>
              <a:t>Cost to House (100) Inmates in Yakima County over 12 years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65125"/>
            <a:ext cx="10020300" cy="828675"/>
          </a:xfrm>
        </p:spPr>
        <p:txBody>
          <a:bodyPr>
            <a:normAutofit fontScale="90000"/>
          </a:bodyPr>
          <a:lstStyle/>
          <a:p>
            <a:r>
              <a:rPr lang="en-US" sz="4000" dirty="0" smtClean="0"/>
              <a:t>Yakima County Department of Corrections </a:t>
            </a:r>
            <a:r>
              <a:rPr lang="en-US" dirty="0" smtClean="0"/>
              <a:t>	</a:t>
            </a:r>
            <a:endParaRPr lang="en-US" dirty="0"/>
          </a:p>
        </p:txBody>
      </p:sp>
      <p:sp>
        <p:nvSpPr>
          <p:cNvPr id="3" name="Content Placeholder 2"/>
          <p:cNvSpPr>
            <a:spLocks noGrp="1"/>
          </p:cNvSpPr>
          <p:nvPr>
            <p:ph idx="1"/>
          </p:nvPr>
        </p:nvSpPr>
        <p:spPr>
          <a:xfrm>
            <a:off x="1358900" y="1825625"/>
            <a:ext cx="9994900" cy="4351338"/>
          </a:xfrm>
        </p:spPr>
        <p:txBody>
          <a:bodyPr>
            <a:normAutofit fontScale="92500"/>
          </a:bodyPr>
          <a:lstStyle/>
          <a:p>
            <a:pPr>
              <a:buNone/>
            </a:pPr>
            <a:r>
              <a:rPr lang="en-US" dirty="0" smtClean="0"/>
              <a:t>Yakima County can provide:</a:t>
            </a:r>
          </a:p>
          <a:p>
            <a:pPr>
              <a:buNone/>
            </a:pPr>
            <a:r>
              <a:rPr lang="en-US" dirty="0" smtClean="0"/>
              <a:t>Bed Space up to 450 inmates</a:t>
            </a:r>
          </a:p>
          <a:p>
            <a:pPr>
              <a:buNone/>
            </a:pPr>
            <a:r>
              <a:rPr lang="en-US" dirty="0" smtClean="0"/>
              <a:t>Transportation (Can return an inmate to Skagit in 1 to 3 days)</a:t>
            </a:r>
          </a:p>
          <a:p>
            <a:pPr>
              <a:buNone/>
            </a:pPr>
            <a:r>
              <a:rPr lang="en-US" dirty="0" smtClean="0"/>
              <a:t>Video Visiting</a:t>
            </a:r>
          </a:p>
          <a:p>
            <a:pPr>
              <a:buNone/>
            </a:pPr>
            <a:r>
              <a:rPr lang="en-US" dirty="0" smtClean="0"/>
              <a:t>Video Conferencing for Assigned Counsel</a:t>
            </a:r>
          </a:p>
          <a:p>
            <a:pPr>
              <a:buNone/>
            </a:pPr>
            <a:r>
              <a:rPr lang="en-US" dirty="0" smtClean="0"/>
              <a:t>In-House Medical Care</a:t>
            </a:r>
          </a:p>
          <a:p>
            <a:pPr>
              <a:buNone/>
            </a:pPr>
            <a:r>
              <a:rPr lang="en-US" dirty="0" smtClean="0"/>
              <a:t>In-House Mental Health</a:t>
            </a:r>
          </a:p>
          <a:p>
            <a:pPr>
              <a:buNone/>
            </a:pPr>
            <a:r>
              <a:rPr lang="en-US" dirty="0" smtClean="0"/>
              <a:t>Inmate Programs</a:t>
            </a:r>
          </a:p>
          <a:p>
            <a:pPr>
              <a:buNone/>
            </a:pPr>
            <a:r>
              <a:rPr lang="en-US" dirty="0" smtClean="0"/>
              <a:t>Customer Service Oriented (We will try to accommodate all Requests)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History of Facilities</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57300" y="1825625"/>
            <a:ext cx="10096500" cy="4351338"/>
          </a:xfrm>
        </p:spPr>
        <p:txBody>
          <a:bodyPr/>
          <a:lstStyle/>
          <a:p>
            <a:r>
              <a:rPr lang="en-US" dirty="0" smtClean="0"/>
              <a:t>Main Facility built in 1984</a:t>
            </a:r>
          </a:p>
          <a:p>
            <a:pPr lvl="1">
              <a:buFont typeface="Courier New" panose="02070309020205020404" pitchFamily="49" charset="0"/>
              <a:buChar char="o"/>
            </a:pPr>
            <a:r>
              <a:rPr lang="en-US" dirty="0" smtClean="0"/>
              <a:t>Maximum capacity of Main Facility is 535</a:t>
            </a:r>
          </a:p>
          <a:p>
            <a:pPr lvl="1">
              <a:buFont typeface="Courier New" panose="02070309020205020404" pitchFamily="49" charset="0"/>
              <a:buChar char="o"/>
            </a:pPr>
            <a:r>
              <a:rPr lang="en-US" dirty="0" smtClean="0"/>
              <a:t>Indirect supervision housing units</a:t>
            </a:r>
          </a:p>
          <a:p>
            <a:r>
              <a:rPr lang="en-US" dirty="0" smtClean="0"/>
              <a:t>Annex Facility built in 1993</a:t>
            </a:r>
          </a:p>
          <a:p>
            <a:pPr lvl="1">
              <a:buFont typeface="Courier New" panose="02070309020205020404" pitchFamily="49" charset="0"/>
              <a:buChar char="o"/>
            </a:pPr>
            <a:r>
              <a:rPr lang="en-US" dirty="0" smtClean="0"/>
              <a:t>Maximum capacity of Annex Facility is 411</a:t>
            </a:r>
          </a:p>
          <a:p>
            <a:pPr lvl="1">
              <a:buFont typeface="Courier New" panose="02070309020205020404" pitchFamily="49" charset="0"/>
              <a:buChar char="o"/>
            </a:pPr>
            <a:r>
              <a:rPr lang="en-US" dirty="0" smtClean="0"/>
              <a:t>Indirect supervision housing units</a:t>
            </a:r>
          </a:p>
          <a:p>
            <a:r>
              <a:rPr lang="en-US" dirty="0" smtClean="0"/>
              <a:t>Yakima County Correctional Center(YCCC) built in 2007</a:t>
            </a:r>
          </a:p>
          <a:p>
            <a:pPr lvl="1">
              <a:buFont typeface="Courier New" panose="02070309020205020404" pitchFamily="49" charset="0"/>
              <a:buChar char="o"/>
            </a:pPr>
            <a:r>
              <a:rPr lang="en-US" dirty="0" smtClean="0"/>
              <a:t>Maximum capacity of YCCC is 288</a:t>
            </a:r>
          </a:p>
          <a:p>
            <a:pPr lvl="1">
              <a:buFont typeface="Courier New" panose="02070309020205020404" pitchFamily="49" charset="0"/>
              <a:buChar char="o"/>
            </a:pPr>
            <a:r>
              <a:rPr lang="en-US" dirty="0" smtClean="0"/>
              <a:t>Direct supervision housing units</a:t>
            </a:r>
          </a:p>
          <a:p>
            <a:endParaRPr lang="en-US" dirty="0" smtClean="0"/>
          </a:p>
        </p:txBody>
      </p:sp>
    </p:spTree>
    <p:extLst>
      <p:ext uri="{BB962C8B-B14F-4D97-AF65-F5344CB8AC3E}">
        <p14:creationId xmlns="" xmlns:p14="http://schemas.microsoft.com/office/powerpoint/2010/main" val="2507756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066800" y="244477"/>
            <a:ext cx="10723034" cy="911224"/>
          </a:xfrm>
        </p:spPr>
        <p:txBody>
          <a:bodyPr>
            <a:normAutofit fontScale="90000"/>
          </a:bodyPr>
          <a:lstStyle/>
          <a:p>
            <a:r>
              <a:rPr lang="en-US" dirty="0" smtClean="0"/>
              <a:t>Skagit County Identified Issues </a:t>
            </a:r>
            <a:br>
              <a:rPr lang="en-US" dirty="0" smtClean="0"/>
            </a:br>
            <a:endParaRPr lang="en-US" dirty="0"/>
          </a:p>
        </p:txBody>
      </p:sp>
      <p:sp>
        <p:nvSpPr>
          <p:cNvPr id="29699" name="Rectangle 3"/>
          <p:cNvSpPr>
            <a:spLocks noGrp="1" noRot="1" noChangeArrowheads="1"/>
          </p:cNvSpPr>
          <p:nvPr>
            <p:ph type="body" sz="half" idx="1"/>
          </p:nvPr>
        </p:nvSpPr>
        <p:spPr>
          <a:xfrm>
            <a:off x="1549400" y="812800"/>
            <a:ext cx="4804834" cy="5283200"/>
          </a:xfrm>
        </p:spPr>
        <p:txBody>
          <a:bodyPr>
            <a:normAutofit lnSpcReduction="10000"/>
          </a:bodyPr>
          <a:lstStyle/>
          <a:p>
            <a:r>
              <a:rPr lang="en-US" sz="2000" dirty="0" smtClean="0"/>
              <a:t>Security – Safety “Crowding at the jail has reached dangerous levels”</a:t>
            </a:r>
          </a:p>
          <a:p>
            <a:r>
              <a:rPr lang="en-US" sz="2000" dirty="0" smtClean="0"/>
              <a:t>Crowding </a:t>
            </a:r>
            <a:r>
              <a:rPr lang="en-US" sz="2000" dirty="0"/>
              <a:t>and remote supervision have had a negative impact</a:t>
            </a:r>
          </a:p>
          <a:p>
            <a:r>
              <a:rPr lang="en-US" sz="2000" dirty="0"/>
              <a:t>Too many inmates for:</a:t>
            </a:r>
          </a:p>
          <a:p>
            <a:pPr lvl="1"/>
            <a:r>
              <a:rPr lang="en-US" sz="2000" dirty="0"/>
              <a:t>The space</a:t>
            </a:r>
          </a:p>
          <a:p>
            <a:pPr lvl="1"/>
            <a:r>
              <a:rPr lang="en-US" sz="2000" dirty="0"/>
              <a:t>The staff</a:t>
            </a:r>
          </a:p>
          <a:p>
            <a:r>
              <a:rPr lang="en-US" sz="2000" dirty="0"/>
              <a:t>Inmates have too much time on their hands</a:t>
            </a:r>
          </a:p>
          <a:p>
            <a:r>
              <a:rPr lang="en-US" sz="2000" dirty="0"/>
              <a:t>Lack of consequences </a:t>
            </a:r>
          </a:p>
          <a:p>
            <a:r>
              <a:rPr lang="en-US" sz="2000" dirty="0"/>
              <a:t>Lack of </a:t>
            </a:r>
            <a:r>
              <a:rPr lang="en-US" sz="2000" dirty="0" smtClean="0"/>
              <a:t>accountability</a:t>
            </a:r>
          </a:p>
          <a:p>
            <a:r>
              <a:rPr lang="en-US" sz="2000" dirty="0" smtClean="0"/>
              <a:t>Visitation – “Labor Intensive/ Control Issues”</a:t>
            </a:r>
          </a:p>
          <a:p>
            <a:r>
              <a:rPr lang="en-US" sz="2000" dirty="0" smtClean="0"/>
              <a:t>Security Control “Poor Cameras, Inefficient lay-out”</a:t>
            </a:r>
          </a:p>
          <a:p>
            <a:r>
              <a:rPr lang="en-US" sz="2000" dirty="0" smtClean="0"/>
              <a:t>Health Care “Not designed for today’s  Health Care issues”  </a:t>
            </a:r>
          </a:p>
          <a:p>
            <a:endParaRPr lang="en-US" sz="1800" dirty="0"/>
          </a:p>
        </p:txBody>
      </p:sp>
      <p:pic>
        <p:nvPicPr>
          <p:cNvPr id="29702" name="Picture 6" descr="dorm housing"/>
          <p:cNvPicPr>
            <a:picLocks noGrp="1" noChangeAspect="1" noChangeArrowheads="1"/>
          </p:cNvPicPr>
          <p:nvPr>
            <p:ph sz="quarter" idx="2"/>
          </p:nvPr>
        </p:nvPicPr>
        <p:blipFill>
          <a:blip r:embed="rId2" cstate="print"/>
          <a:srcRect/>
          <a:stretch>
            <a:fillRect/>
          </a:stretch>
        </p:blipFill>
        <p:spPr>
          <a:xfrm>
            <a:off x="7518400" y="1752600"/>
            <a:ext cx="4402667" cy="2476500"/>
          </a:xfrm>
          <a:noFill/>
          <a:ln/>
        </p:spPr>
      </p:pic>
      <p:pic>
        <p:nvPicPr>
          <p:cNvPr id="29703" name="Picture 7" descr="vandalism 2"/>
          <p:cNvPicPr>
            <a:picLocks noGrp="1" noChangeAspect="1" noChangeArrowheads="1"/>
          </p:cNvPicPr>
          <p:nvPr>
            <p:ph sz="quarter" idx="3"/>
          </p:nvPr>
        </p:nvPicPr>
        <p:blipFill>
          <a:blip r:embed="rId3" cstate="print"/>
          <a:srcRect/>
          <a:stretch>
            <a:fillRect/>
          </a:stretch>
        </p:blipFill>
        <p:spPr>
          <a:xfrm>
            <a:off x="6807201" y="4038601"/>
            <a:ext cx="4163484" cy="2341563"/>
          </a:xfrm>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par>
                                <p:cTn id="10" presetID="10" presetClass="entr" presetSubtype="0" fill="hold" nodeType="with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2000"/>
                                        <p:tgtEl>
                                          <p:spTgt spid="29702"/>
                                        </p:tgtEl>
                                      </p:cBhvr>
                                    </p:animEffect>
                                  </p:childTnLst>
                                </p:cTn>
                              </p:par>
                              <p:par>
                                <p:cTn id="13" presetID="10" presetClass="entr" presetSubtype="0" fill="hold" nodeType="withEffect">
                                  <p:stCondLst>
                                    <p:cond delay="0"/>
                                  </p:stCondLst>
                                  <p:childTnLst>
                                    <p:set>
                                      <p:cBhvr>
                                        <p:cTn id="14" dur="1" fill="hold">
                                          <p:stCondLst>
                                            <p:cond delay="0"/>
                                          </p:stCondLst>
                                        </p:cTn>
                                        <p:tgtEl>
                                          <p:spTgt spid="29703"/>
                                        </p:tgtEl>
                                        <p:attrNameLst>
                                          <p:attrName>style.visibility</p:attrName>
                                        </p:attrNameLst>
                                      </p:cBhvr>
                                      <p:to>
                                        <p:strVal val="visible"/>
                                      </p:to>
                                    </p:set>
                                    <p:animEffect transition="in" filter="fade">
                                      <p:cBhvr>
                                        <p:cTn id="15" dur="2000"/>
                                        <p:tgtEl>
                                          <p:spTgt spid="29703"/>
                                        </p:tgtEl>
                                      </p:cBhvr>
                                    </p:animEffect>
                                  </p:childTnLst>
                                </p:cTn>
                              </p:par>
                            </p:childTnLst>
                          </p:cTn>
                        </p:par>
                        <p:par>
                          <p:cTn id="16" fill="hold">
                            <p:stCondLst>
                              <p:cond delay="2000"/>
                            </p:stCondLst>
                            <p:childTnLst>
                              <p:par>
                                <p:cTn id="17" presetID="44" presetClass="entr" presetSubtype="0" fill="hold" grpId="0" nodeType="afterEffect">
                                  <p:stCondLst>
                                    <p:cond delay="500"/>
                                  </p:stCondLst>
                                  <p:childTnLst>
                                    <p:set>
                                      <p:cBhvr>
                                        <p:cTn id="18" dur="1" fill="hold">
                                          <p:stCondLst>
                                            <p:cond delay="0"/>
                                          </p:stCondLst>
                                        </p:cTn>
                                        <p:tgtEl>
                                          <p:spTgt spid="29699">
                                            <p:txEl>
                                              <p:pRg st="0" end="0"/>
                                            </p:txEl>
                                          </p:spTgt>
                                        </p:tgtEl>
                                        <p:attrNameLst>
                                          <p:attrName>style.visibility</p:attrName>
                                        </p:attrNameLst>
                                      </p:cBhvr>
                                      <p:to>
                                        <p:strVal val="visible"/>
                                      </p:to>
                                    </p:set>
                                    <p:animEffect transition="in" filter="fade">
                                      <p:cBhvr>
                                        <p:cTn id="19" dur="500"/>
                                        <p:tgtEl>
                                          <p:spTgt spid="29699">
                                            <p:txEl>
                                              <p:pRg st="0" end="0"/>
                                            </p:txEl>
                                          </p:spTgt>
                                        </p:tgtEl>
                                      </p:cBhvr>
                                    </p:animEffect>
                                    <p:anim calcmode="lin" valueType="num">
                                      <p:cBhvr>
                                        <p:cTn id="20"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96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29699">
                                            <p:txEl>
                                              <p:pRg st="1" end="1"/>
                                            </p:txEl>
                                          </p:spTgt>
                                        </p:tgtEl>
                                        <p:attrNameLst>
                                          <p:attrName>style.visibility</p:attrName>
                                        </p:attrNameLst>
                                      </p:cBhvr>
                                      <p:to>
                                        <p:strVal val="visible"/>
                                      </p:to>
                                    </p:set>
                                    <p:animEffect transition="in" filter="fade">
                                      <p:cBhvr>
                                        <p:cTn id="26" dur="500"/>
                                        <p:tgtEl>
                                          <p:spTgt spid="29699">
                                            <p:txEl>
                                              <p:pRg st="1" end="1"/>
                                            </p:txEl>
                                          </p:spTgt>
                                        </p:tgtEl>
                                      </p:cBhvr>
                                    </p:animEffect>
                                    <p:anim calcmode="lin" valueType="num">
                                      <p:cBhvr>
                                        <p:cTn id="27"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9699">
                                            <p:txEl>
                                              <p:pRg st="1" end="1"/>
                                            </p:txEl>
                                          </p:spTgt>
                                        </p:tgtEl>
                                        <p:attrNameLst>
                                          <p:attrName>ppt_y</p:attrName>
                                        </p:attrNameLst>
                                      </p:cBhvr>
                                      <p:tavLst>
                                        <p:tav tm="0">
                                          <p:val>
                                            <p:strVal val="#ppt_y+.05"/>
                                          </p:val>
                                        </p:tav>
                                        <p:tav tm="100000">
                                          <p:val>
                                            <p:strVal val="#ppt_y"/>
                                          </p:val>
                                        </p:tav>
                                      </p:tavLst>
                                    </p:anim>
                                  </p:childTnLst>
                                </p:cTn>
                              </p:par>
                            </p:childTnLst>
                          </p:cTn>
                        </p:par>
                        <p:par>
                          <p:cTn id="29" fill="hold">
                            <p:stCondLst>
                              <p:cond delay="500"/>
                            </p:stCondLst>
                            <p:childTnLst>
                              <p:par>
                                <p:cTn id="30" presetID="44" presetClass="entr" presetSubtype="0" fill="hold" grpId="0" nodeType="afterEffect">
                                  <p:stCondLst>
                                    <p:cond delay="500"/>
                                  </p:stCondLst>
                                  <p:childTnLst>
                                    <p:set>
                                      <p:cBhvr>
                                        <p:cTn id="31" dur="1" fill="hold">
                                          <p:stCondLst>
                                            <p:cond delay="0"/>
                                          </p:stCondLst>
                                        </p:cTn>
                                        <p:tgtEl>
                                          <p:spTgt spid="29699">
                                            <p:txEl>
                                              <p:pRg st="2" end="2"/>
                                            </p:txEl>
                                          </p:spTgt>
                                        </p:tgtEl>
                                        <p:attrNameLst>
                                          <p:attrName>style.visibility</p:attrName>
                                        </p:attrNameLst>
                                      </p:cBhvr>
                                      <p:to>
                                        <p:strVal val="visible"/>
                                      </p:to>
                                    </p:set>
                                    <p:animEffect transition="in" filter="fade">
                                      <p:cBhvr>
                                        <p:cTn id="32" dur="500"/>
                                        <p:tgtEl>
                                          <p:spTgt spid="29699">
                                            <p:txEl>
                                              <p:pRg st="2" end="2"/>
                                            </p:txEl>
                                          </p:spTgt>
                                        </p:tgtEl>
                                      </p:cBhvr>
                                    </p:animEffect>
                                    <p:anim calcmode="lin" valueType="num">
                                      <p:cBhvr>
                                        <p:cTn id="3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9699">
                                            <p:txEl>
                                              <p:pRg st="2" end="2"/>
                                            </p:txEl>
                                          </p:spTgt>
                                        </p:tgtEl>
                                        <p:attrNameLst>
                                          <p:attrName>ppt_y</p:attrName>
                                        </p:attrNameLst>
                                      </p:cBhvr>
                                      <p:tavLst>
                                        <p:tav tm="0">
                                          <p:val>
                                            <p:strVal val="#ppt_y+.05"/>
                                          </p:val>
                                        </p:tav>
                                        <p:tav tm="100000">
                                          <p:val>
                                            <p:strVal val="#ppt_y"/>
                                          </p:val>
                                        </p:tav>
                                      </p:tavLst>
                                    </p:anim>
                                  </p:childTnLst>
                                </p:cTn>
                              </p:par>
                            </p:childTnLst>
                          </p:cTn>
                        </p:par>
                        <p:par>
                          <p:cTn id="35" fill="hold">
                            <p:stCondLst>
                              <p:cond delay="1500"/>
                            </p:stCondLst>
                            <p:childTnLst>
                              <p:par>
                                <p:cTn id="36" presetID="44" presetClass="entr" presetSubtype="0" fill="hold" grpId="0" nodeType="afterEffect">
                                  <p:stCondLst>
                                    <p:cond delay="500"/>
                                  </p:stCondLst>
                                  <p:childTnLst>
                                    <p:set>
                                      <p:cBhvr>
                                        <p:cTn id="37" dur="1" fill="hold">
                                          <p:stCondLst>
                                            <p:cond delay="0"/>
                                          </p:stCondLst>
                                        </p:cTn>
                                        <p:tgtEl>
                                          <p:spTgt spid="29699">
                                            <p:txEl>
                                              <p:pRg st="3" end="3"/>
                                            </p:txEl>
                                          </p:spTgt>
                                        </p:tgtEl>
                                        <p:attrNameLst>
                                          <p:attrName>style.visibility</p:attrName>
                                        </p:attrNameLst>
                                      </p:cBhvr>
                                      <p:to>
                                        <p:strVal val="visible"/>
                                      </p:to>
                                    </p:set>
                                    <p:animEffect transition="in" filter="fade">
                                      <p:cBhvr>
                                        <p:cTn id="38" dur="500"/>
                                        <p:tgtEl>
                                          <p:spTgt spid="29699">
                                            <p:txEl>
                                              <p:pRg st="3" end="3"/>
                                            </p:txEl>
                                          </p:spTgt>
                                        </p:tgtEl>
                                      </p:cBhvr>
                                    </p:animEffect>
                                    <p:anim calcmode="lin" valueType="num">
                                      <p:cBhvr>
                                        <p:cTn id="39"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29699">
                                            <p:txEl>
                                              <p:pRg st="3" end="3"/>
                                            </p:txEl>
                                          </p:spTgt>
                                        </p:tgtEl>
                                        <p:attrNameLst>
                                          <p:attrName>ppt_y</p:attrName>
                                        </p:attrNameLst>
                                      </p:cBhvr>
                                      <p:tavLst>
                                        <p:tav tm="0">
                                          <p:val>
                                            <p:strVal val="#ppt_y+.05"/>
                                          </p:val>
                                        </p:tav>
                                        <p:tav tm="100000">
                                          <p:val>
                                            <p:strVal val="#ppt_y"/>
                                          </p:val>
                                        </p:tav>
                                      </p:tavLst>
                                    </p:anim>
                                  </p:childTnLst>
                                </p:cTn>
                              </p:par>
                            </p:childTnLst>
                          </p:cTn>
                        </p:par>
                        <p:par>
                          <p:cTn id="41" fill="hold">
                            <p:stCondLst>
                              <p:cond delay="2500"/>
                            </p:stCondLst>
                            <p:childTnLst>
                              <p:par>
                                <p:cTn id="42" presetID="44" presetClass="entr" presetSubtype="0" fill="hold" grpId="0" nodeType="afterEffect">
                                  <p:stCondLst>
                                    <p:cond delay="500"/>
                                  </p:stCondLst>
                                  <p:childTnLst>
                                    <p:set>
                                      <p:cBhvr>
                                        <p:cTn id="43" dur="1" fill="hold">
                                          <p:stCondLst>
                                            <p:cond delay="0"/>
                                          </p:stCondLst>
                                        </p:cTn>
                                        <p:tgtEl>
                                          <p:spTgt spid="29699">
                                            <p:txEl>
                                              <p:pRg st="4" end="4"/>
                                            </p:txEl>
                                          </p:spTgt>
                                        </p:tgtEl>
                                        <p:attrNameLst>
                                          <p:attrName>style.visibility</p:attrName>
                                        </p:attrNameLst>
                                      </p:cBhvr>
                                      <p:to>
                                        <p:strVal val="visible"/>
                                      </p:to>
                                    </p:set>
                                    <p:animEffect transition="in" filter="fade">
                                      <p:cBhvr>
                                        <p:cTn id="44" dur="500"/>
                                        <p:tgtEl>
                                          <p:spTgt spid="29699">
                                            <p:txEl>
                                              <p:pRg st="4" end="4"/>
                                            </p:txEl>
                                          </p:spTgt>
                                        </p:tgtEl>
                                      </p:cBhvr>
                                    </p:animEffect>
                                    <p:anim calcmode="lin" valueType="num">
                                      <p:cBhvr>
                                        <p:cTn id="4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9699">
                                            <p:txEl>
                                              <p:pRg st="4" end="4"/>
                                            </p:txEl>
                                          </p:spTgt>
                                        </p:tgtEl>
                                        <p:attrNameLst>
                                          <p:attrName>ppt_y</p:attrName>
                                        </p:attrNameLst>
                                      </p:cBhvr>
                                      <p:tavLst>
                                        <p:tav tm="0">
                                          <p:val>
                                            <p:strVal val="#ppt_y+.05"/>
                                          </p:val>
                                        </p:tav>
                                        <p:tav tm="100000">
                                          <p:val>
                                            <p:strVal val="#ppt_y"/>
                                          </p:val>
                                        </p:tav>
                                      </p:tavLst>
                                    </p:anim>
                                  </p:childTnLst>
                                </p:cTn>
                              </p:par>
                            </p:childTnLst>
                          </p:cTn>
                        </p:par>
                        <p:par>
                          <p:cTn id="47" fill="hold">
                            <p:stCondLst>
                              <p:cond delay="3500"/>
                            </p:stCondLst>
                            <p:childTnLst>
                              <p:par>
                                <p:cTn id="48" presetID="44" presetClass="entr" presetSubtype="0" fill="hold" grpId="0" nodeType="afterEffect">
                                  <p:stCondLst>
                                    <p:cond delay="500"/>
                                  </p:stCondLst>
                                  <p:childTnLst>
                                    <p:set>
                                      <p:cBhvr>
                                        <p:cTn id="49" dur="1" fill="hold">
                                          <p:stCondLst>
                                            <p:cond delay="0"/>
                                          </p:stCondLst>
                                        </p:cTn>
                                        <p:tgtEl>
                                          <p:spTgt spid="29699">
                                            <p:txEl>
                                              <p:pRg st="5" end="5"/>
                                            </p:txEl>
                                          </p:spTgt>
                                        </p:tgtEl>
                                        <p:attrNameLst>
                                          <p:attrName>style.visibility</p:attrName>
                                        </p:attrNameLst>
                                      </p:cBhvr>
                                      <p:to>
                                        <p:strVal val="visible"/>
                                      </p:to>
                                    </p:set>
                                    <p:animEffect transition="in" filter="fade">
                                      <p:cBhvr>
                                        <p:cTn id="50" dur="500"/>
                                        <p:tgtEl>
                                          <p:spTgt spid="29699">
                                            <p:txEl>
                                              <p:pRg st="5" end="5"/>
                                            </p:txEl>
                                          </p:spTgt>
                                        </p:tgtEl>
                                      </p:cBhvr>
                                    </p:animEffect>
                                    <p:anim calcmode="lin" valueType="num">
                                      <p:cBhvr>
                                        <p:cTn id="51"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52" dur="500" fill="hold"/>
                                        <p:tgtEl>
                                          <p:spTgt spid="29699">
                                            <p:txEl>
                                              <p:pRg st="5" end="5"/>
                                            </p:txEl>
                                          </p:spTgt>
                                        </p:tgtEl>
                                        <p:attrNameLst>
                                          <p:attrName>ppt_y</p:attrName>
                                        </p:attrNameLst>
                                      </p:cBhvr>
                                      <p:tavLst>
                                        <p:tav tm="0">
                                          <p:val>
                                            <p:strVal val="#ppt_y+.05"/>
                                          </p:val>
                                        </p:tav>
                                        <p:tav tm="100000">
                                          <p:val>
                                            <p:strVal val="#ppt_y"/>
                                          </p:val>
                                        </p:tav>
                                      </p:tavLst>
                                    </p:anim>
                                  </p:childTnLst>
                                </p:cTn>
                              </p:par>
                            </p:childTnLst>
                          </p:cTn>
                        </p:par>
                        <p:par>
                          <p:cTn id="53" fill="hold">
                            <p:stCondLst>
                              <p:cond delay="4500"/>
                            </p:stCondLst>
                            <p:childTnLst>
                              <p:par>
                                <p:cTn id="54" presetID="44" presetClass="entr" presetSubtype="0" fill="hold" grpId="0" nodeType="afterEffect">
                                  <p:stCondLst>
                                    <p:cond delay="500"/>
                                  </p:stCondLst>
                                  <p:childTnLst>
                                    <p:set>
                                      <p:cBhvr>
                                        <p:cTn id="55" dur="1" fill="hold">
                                          <p:stCondLst>
                                            <p:cond delay="0"/>
                                          </p:stCondLst>
                                        </p:cTn>
                                        <p:tgtEl>
                                          <p:spTgt spid="29699">
                                            <p:txEl>
                                              <p:pRg st="6" end="6"/>
                                            </p:txEl>
                                          </p:spTgt>
                                        </p:tgtEl>
                                        <p:attrNameLst>
                                          <p:attrName>style.visibility</p:attrName>
                                        </p:attrNameLst>
                                      </p:cBhvr>
                                      <p:to>
                                        <p:strVal val="visible"/>
                                      </p:to>
                                    </p:set>
                                    <p:animEffect transition="in" filter="fade">
                                      <p:cBhvr>
                                        <p:cTn id="56" dur="500"/>
                                        <p:tgtEl>
                                          <p:spTgt spid="29699">
                                            <p:txEl>
                                              <p:pRg st="6" end="6"/>
                                            </p:txEl>
                                          </p:spTgt>
                                        </p:tgtEl>
                                      </p:cBhvr>
                                    </p:animEffect>
                                    <p:anim calcmode="lin" valueType="num">
                                      <p:cBhvr>
                                        <p:cTn id="57"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29699">
                                            <p:txEl>
                                              <p:pRg st="6" end="6"/>
                                            </p:txEl>
                                          </p:spTgt>
                                        </p:tgtEl>
                                        <p:attrNameLst>
                                          <p:attrName>ppt_y</p:attrName>
                                        </p:attrNameLst>
                                      </p:cBhvr>
                                      <p:tavLst>
                                        <p:tav tm="0">
                                          <p:val>
                                            <p:strVal val="#ppt_y+.05"/>
                                          </p:val>
                                        </p:tav>
                                        <p:tav tm="100000">
                                          <p:val>
                                            <p:strVal val="#ppt_y"/>
                                          </p:val>
                                        </p:tav>
                                      </p:tavLst>
                                    </p:anim>
                                  </p:childTnLst>
                                </p:cTn>
                              </p:par>
                            </p:childTnLst>
                          </p:cTn>
                        </p:par>
                        <p:par>
                          <p:cTn id="59" fill="hold">
                            <p:stCondLst>
                              <p:cond delay="5500"/>
                            </p:stCondLst>
                            <p:childTnLst>
                              <p:par>
                                <p:cTn id="60" presetID="44" presetClass="entr" presetSubtype="0" fill="hold" grpId="0" nodeType="afterEffect">
                                  <p:stCondLst>
                                    <p:cond delay="500"/>
                                  </p:stCondLst>
                                  <p:childTnLst>
                                    <p:set>
                                      <p:cBhvr>
                                        <p:cTn id="61" dur="1" fill="hold">
                                          <p:stCondLst>
                                            <p:cond delay="0"/>
                                          </p:stCondLst>
                                        </p:cTn>
                                        <p:tgtEl>
                                          <p:spTgt spid="29699">
                                            <p:txEl>
                                              <p:pRg st="7" end="7"/>
                                            </p:txEl>
                                          </p:spTgt>
                                        </p:tgtEl>
                                        <p:attrNameLst>
                                          <p:attrName>style.visibility</p:attrName>
                                        </p:attrNameLst>
                                      </p:cBhvr>
                                      <p:to>
                                        <p:strVal val="visible"/>
                                      </p:to>
                                    </p:set>
                                    <p:animEffect transition="in" filter="fade">
                                      <p:cBhvr>
                                        <p:cTn id="62" dur="500"/>
                                        <p:tgtEl>
                                          <p:spTgt spid="29699">
                                            <p:txEl>
                                              <p:pRg st="7" end="7"/>
                                            </p:txEl>
                                          </p:spTgt>
                                        </p:tgtEl>
                                      </p:cBhvr>
                                    </p:animEffect>
                                    <p:anim calcmode="lin" valueType="num">
                                      <p:cBhvr>
                                        <p:cTn id="63"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p:cTn id="64" dur="500" fill="hold"/>
                                        <p:tgtEl>
                                          <p:spTgt spid="2969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4" presetClass="entr" presetSubtype="0" fill="hold" grpId="0" nodeType="clickEffect">
                                  <p:stCondLst>
                                    <p:cond delay="0"/>
                                  </p:stCondLst>
                                  <p:childTnLst>
                                    <p:set>
                                      <p:cBhvr>
                                        <p:cTn id="68" dur="1" fill="hold">
                                          <p:stCondLst>
                                            <p:cond delay="0"/>
                                          </p:stCondLst>
                                        </p:cTn>
                                        <p:tgtEl>
                                          <p:spTgt spid="29699">
                                            <p:txEl>
                                              <p:pRg st="8" end="8"/>
                                            </p:txEl>
                                          </p:spTgt>
                                        </p:tgtEl>
                                        <p:attrNameLst>
                                          <p:attrName>style.visibility</p:attrName>
                                        </p:attrNameLst>
                                      </p:cBhvr>
                                      <p:to>
                                        <p:strVal val="visible"/>
                                      </p:to>
                                    </p:set>
                                    <p:animEffect transition="in" filter="fade">
                                      <p:cBhvr>
                                        <p:cTn id="69" dur="500"/>
                                        <p:tgtEl>
                                          <p:spTgt spid="29699">
                                            <p:txEl>
                                              <p:pRg st="8" end="8"/>
                                            </p:txEl>
                                          </p:spTgt>
                                        </p:tgtEl>
                                      </p:cBhvr>
                                    </p:animEffect>
                                    <p:anim calcmode="lin" valueType="num">
                                      <p:cBhvr>
                                        <p:cTn id="70"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p:cTn id="71" dur="500" fill="hold"/>
                                        <p:tgtEl>
                                          <p:spTgt spid="29699">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4" presetClass="entr" presetSubtype="0" fill="hold" grpId="0" nodeType="clickEffect">
                                  <p:stCondLst>
                                    <p:cond delay="0"/>
                                  </p:stCondLst>
                                  <p:childTnLst>
                                    <p:set>
                                      <p:cBhvr>
                                        <p:cTn id="75" dur="1" fill="hold">
                                          <p:stCondLst>
                                            <p:cond delay="0"/>
                                          </p:stCondLst>
                                        </p:cTn>
                                        <p:tgtEl>
                                          <p:spTgt spid="29699">
                                            <p:txEl>
                                              <p:pRg st="9" end="9"/>
                                            </p:txEl>
                                          </p:spTgt>
                                        </p:tgtEl>
                                        <p:attrNameLst>
                                          <p:attrName>style.visibility</p:attrName>
                                        </p:attrNameLst>
                                      </p:cBhvr>
                                      <p:to>
                                        <p:strVal val="visible"/>
                                      </p:to>
                                    </p:set>
                                    <p:animEffect transition="in" filter="fade">
                                      <p:cBhvr>
                                        <p:cTn id="76" dur="500"/>
                                        <p:tgtEl>
                                          <p:spTgt spid="29699">
                                            <p:txEl>
                                              <p:pRg st="9" end="9"/>
                                            </p:txEl>
                                          </p:spTgt>
                                        </p:tgtEl>
                                      </p:cBhvr>
                                    </p:animEffect>
                                    <p:anim calcmode="lin" valueType="num">
                                      <p:cBhvr>
                                        <p:cTn id="77"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p:cTn id="78" dur="500" fill="hold"/>
                                        <p:tgtEl>
                                          <p:spTgt spid="29699">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4" presetClass="entr" presetSubtype="0" fill="hold" grpId="0" nodeType="clickEffect">
                                  <p:stCondLst>
                                    <p:cond delay="0"/>
                                  </p:stCondLst>
                                  <p:childTnLst>
                                    <p:set>
                                      <p:cBhvr>
                                        <p:cTn id="82" dur="1" fill="hold">
                                          <p:stCondLst>
                                            <p:cond delay="0"/>
                                          </p:stCondLst>
                                        </p:cTn>
                                        <p:tgtEl>
                                          <p:spTgt spid="29699">
                                            <p:txEl>
                                              <p:pRg st="10" end="10"/>
                                            </p:txEl>
                                          </p:spTgt>
                                        </p:tgtEl>
                                        <p:attrNameLst>
                                          <p:attrName>style.visibility</p:attrName>
                                        </p:attrNameLst>
                                      </p:cBhvr>
                                      <p:to>
                                        <p:strVal val="visible"/>
                                      </p:to>
                                    </p:set>
                                    <p:animEffect transition="in" filter="fade">
                                      <p:cBhvr>
                                        <p:cTn id="83" dur="500"/>
                                        <p:tgtEl>
                                          <p:spTgt spid="29699">
                                            <p:txEl>
                                              <p:pRg st="10" end="10"/>
                                            </p:txEl>
                                          </p:spTgt>
                                        </p:tgtEl>
                                      </p:cBhvr>
                                    </p:animEffect>
                                    <p:anim calcmode="lin" valueType="num">
                                      <p:cBhvr>
                                        <p:cTn id="84"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p:cTn id="85" dur="500" fill="hold"/>
                                        <p:tgtEl>
                                          <p:spTgt spid="29699">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06500" y="365125"/>
            <a:ext cx="10147300" cy="1325563"/>
          </a:xfrm>
        </p:spPr>
        <p:txBody>
          <a:bodyPr/>
          <a:lstStyle/>
          <a:p>
            <a:r>
              <a:rPr lang="en-US" dirty="0"/>
              <a:t>Key Issues</a:t>
            </a:r>
          </a:p>
        </p:txBody>
      </p:sp>
      <p:sp>
        <p:nvSpPr>
          <p:cNvPr id="19459" name="Rectangle 3"/>
          <p:cNvSpPr>
            <a:spLocks noGrp="1" noChangeArrowheads="1"/>
          </p:cNvSpPr>
          <p:nvPr>
            <p:ph type="body" idx="1"/>
          </p:nvPr>
        </p:nvSpPr>
        <p:spPr>
          <a:xfrm>
            <a:off x="1168400" y="1825625"/>
            <a:ext cx="10185400" cy="4351338"/>
          </a:xfrm>
        </p:spPr>
        <p:txBody>
          <a:bodyPr/>
          <a:lstStyle/>
          <a:p>
            <a:pPr>
              <a:lnSpc>
                <a:spcPct val="80000"/>
              </a:lnSpc>
            </a:pPr>
            <a:r>
              <a:rPr lang="en-US" sz="2400" dirty="0"/>
              <a:t>Skagit County population will increase significantly in the next 20 years. </a:t>
            </a:r>
          </a:p>
          <a:p>
            <a:pPr>
              <a:lnSpc>
                <a:spcPct val="80000"/>
              </a:lnSpc>
            </a:pPr>
            <a:r>
              <a:rPr lang="en-US" sz="2400" dirty="0"/>
              <a:t>Crowding at the jail has reached dangerous levels.</a:t>
            </a:r>
          </a:p>
          <a:p>
            <a:pPr>
              <a:lnSpc>
                <a:spcPct val="80000"/>
              </a:lnSpc>
            </a:pPr>
            <a:r>
              <a:rPr lang="en-US" sz="2400" dirty="0"/>
              <a:t>The long-term population includes two groups </a:t>
            </a:r>
          </a:p>
          <a:p>
            <a:pPr lvl="1">
              <a:lnSpc>
                <a:spcPct val="80000"/>
              </a:lnSpc>
            </a:pPr>
            <a:r>
              <a:rPr lang="en-US" sz="2000" dirty="0"/>
              <a:t>Long-term pretrial detainees with complex cases and high risk behaviors.</a:t>
            </a:r>
          </a:p>
          <a:p>
            <a:pPr lvl="1">
              <a:lnSpc>
                <a:spcPct val="80000"/>
              </a:lnSpc>
            </a:pPr>
            <a:r>
              <a:rPr lang="en-US" sz="2000" dirty="0"/>
              <a:t>Sentenced inmates who have failed in alternatives and have significant substance abuse issues.</a:t>
            </a:r>
          </a:p>
          <a:p>
            <a:pPr>
              <a:lnSpc>
                <a:spcPct val="80000"/>
              </a:lnSpc>
            </a:pPr>
            <a:r>
              <a:rPr lang="en-US" sz="2400" dirty="0"/>
              <a:t>Criminal justice agencies are all impacted by increased workload. </a:t>
            </a:r>
          </a:p>
          <a:p>
            <a:pPr>
              <a:lnSpc>
                <a:spcPct val="80000"/>
              </a:lnSpc>
            </a:pPr>
            <a:r>
              <a:rPr lang="en-US" sz="2400" dirty="0"/>
              <a:t>The jail’s physical plant was not designed to support the current population. </a:t>
            </a:r>
          </a:p>
          <a:p>
            <a:pPr>
              <a:lnSpc>
                <a:spcPct val="80000"/>
              </a:lnSpc>
            </a:pPr>
            <a:r>
              <a:rPr lang="en-US" sz="2400" dirty="0"/>
              <a:t>Expansion and flexibility in the solution is essential to avoid repetition of the current situation in the future.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365125"/>
            <a:ext cx="9779000" cy="1325563"/>
          </a:xfrm>
        </p:spPr>
        <p:txBody>
          <a:bodyPr/>
          <a:lstStyle/>
          <a:p>
            <a:r>
              <a:rPr lang="en-US" dirty="0" smtClean="0"/>
              <a:t>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i="1" u="sng" dirty="0" smtClean="0">
                <a:effectLst>
                  <a:outerShdw blurRad="38100" dist="38100" dir="2700000" algn="tl">
                    <a:srgbClr val="000000">
                      <a:alpha val="43137"/>
                    </a:srgbClr>
                  </a:outerShdw>
                </a:effectLst>
              </a:rPr>
              <a:t>Our Facilities</a:t>
            </a:r>
            <a:endParaRPr lang="en-US" sz="6000"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8941" y="1593476"/>
            <a:ext cx="5190565" cy="3892924"/>
          </a:xfrm>
          <a:prstGeom prst="rect">
            <a:avLst/>
          </a:prstGeom>
        </p:spPr>
      </p:pic>
      <p:sp>
        <p:nvSpPr>
          <p:cNvPr id="5" name="TextBox 4"/>
          <p:cNvSpPr txBox="1"/>
          <p:nvPr/>
        </p:nvSpPr>
        <p:spPr>
          <a:xfrm>
            <a:off x="439271" y="5665694"/>
            <a:ext cx="4616823" cy="369332"/>
          </a:xfrm>
          <a:prstGeom prst="rect">
            <a:avLst/>
          </a:prstGeom>
          <a:noFill/>
        </p:spPr>
        <p:txBody>
          <a:bodyPr wrap="square" rtlCol="0">
            <a:spAutoFit/>
          </a:bodyPr>
          <a:lstStyle/>
          <a:p>
            <a:pPr algn="ctr"/>
            <a:r>
              <a:rPr lang="en-US" dirty="0" smtClean="0"/>
              <a:t>Main Facility and Annex</a:t>
            </a:r>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51812" y="1593476"/>
            <a:ext cx="5271247" cy="3953435"/>
          </a:xfrm>
          <a:prstGeom prst="rect">
            <a:avLst/>
          </a:prstGeom>
        </p:spPr>
      </p:pic>
      <p:sp>
        <p:nvSpPr>
          <p:cNvPr id="8" name="TextBox 7"/>
          <p:cNvSpPr txBox="1"/>
          <p:nvPr/>
        </p:nvSpPr>
        <p:spPr>
          <a:xfrm>
            <a:off x="6979023" y="5665694"/>
            <a:ext cx="4616824" cy="369332"/>
          </a:xfrm>
          <a:prstGeom prst="rect">
            <a:avLst/>
          </a:prstGeom>
          <a:noFill/>
        </p:spPr>
        <p:txBody>
          <a:bodyPr wrap="square" rtlCol="0">
            <a:spAutoFit/>
          </a:bodyPr>
          <a:lstStyle/>
          <a:p>
            <a:pPr algn="ctr"/>
            <a:r>
              <a:rPr lang="en-US" dirty="0" smtClean="0"/>
              <a:t>Yakima County Correctional Center</a:t>
            </a:r>
            <a:endParaRPr lang="en-US" dirty="0"/>
          </a:p>
        </p:txBody>
      </p:sp>
    </p:spTree>
    <p:extLst>
      <p:ext uri="{BB962C8B-B14F-4D97-AF65-F5344CB8AC3E}">
        <p14:creationId xmlns="" xmlns:p14="http://schemas.microsoft.com/office/powerpoint/2010/main" val="269604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Main Facility and Annex</a:t>
            </a:r>
            <a:endParaRPr lang="en-US"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1762405"/>
            <a:ext cx="3227294" cy="2420471"/>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3422" y="1762405"/>
            <a:ext cx="3227295" cy="2420471"/>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28645" y="1762404"/>
            <a:ext cx="3232095" cy="2424072"/>
          </a:xfrm>
          <a:prstGeom prst="rect">
            <a:avLst/>
          </a:prstGeom>
        </p:spPr>
      </p:pic>
      <p:sp>
        <p:nvSpPr>
          <p:cNvPr id="8" name="TextBox 7"/>
          <p:cNvSpPr txBox="1"/>
          <p:nvPr/>
        </p:nvSpPr>
        <p:spPr>
          <a:xfrm>
            <a:off x="1084729" y="4455458"/>
            <a:ext cx="6149788" cy="369332"/>
          </a:xfrm>
          <a:prstGeom prst="rect">
            <a:avLst/>
          </a:prstGeom>
          <a:noFill/>
        </p:spPr>
        <p:txBody>
          <a:bodyPr wrap="square" rtlCol="0">
            <a:spAutoFit/>
          </a:bodyPr>
          <a:lstStyle/>
          <a:p>
            <a:pPr algn="ctr"/>
            <a:r>
              <a:rPr lang="en-US" b="1" i="1" u="sng" dirty="0" smtClean="0"/>
              <a:t>Annex Housing Unit</a:t>
            </a:r>
            <a:endParaRPr lang="en-US" b="1" i="1" u="sng" dirty="0"/>
          </a:p>
        </p:txBody>
      </p:sp>
      <p:sp>
        <p:nvSpPr>
          <p:cNvPr id="9" name="TextBox 8"/>
          <p:cNvSpPr txBox="1"/>
          <p:nvPr/>
        </p:nvSpPr>
        <p:spPr>
          <a:xfrm>
            <a:off x="7628645" y="4455458"/>
            <a:ext cx="3232095" cy="369332"/>
          </a:xfrm>
          <a:prstGeom prst="rect">
            <a:avLst/>
          </a:prstGeom>
          <a:noFill/>
        </p:spPr>
        <p:txBody>
          <a:bodyPr wrap="square" rtlCol="0">
            <a:spAutoFit/>
          </a:bodyPr>
          <a:lstStyle/>
          <a:p>
            <a:pPr algn="ctr"/>
            <a:r>
              <a:rPr lang="en-US" b="1" i="1" u="sng" dirty="0" smtClean="0"/>
              <a:t>Main Jail Housing Unit</a:t>
            </a:r>
            <a:endParaRPr lang="en-US" b="1" i="1" u="sng" dirty="0"/>
          </a:p>
        </p:txBody>
      </p:sp>
    </p:spTree>
    <p:extLst>
      <p:ext uri="{BB962C8B-B14F-4D97-AF65-F5344CB8AC3E}">
        <p14:creationId xmlns="" xmlns:p14="http://schemas.microsoft.com/office/powerpoint/2010/main" val="367094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Yakima County Correctional Center</a:t>
            </a:r>
            <a:endParaRPr lang="en-US"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365" y="1768444"/>
            <a:ext cx="5710305" cy="4282729"/>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90823" y="1768445"/>
            <a:ext cx="5710305" cy="4282729"/>
          </a:xfrm>
          <a:prstGeom prst="rect">
            <a:avLst/>
          </a:prstGeom>
        </p:spPr>
      </p:pic>
    </p:spTree>
    <p:extLst>
      <p:ext uri="{BB962C8B-B14F-4D97-AF65-F5344CB8AC3E}">
        <p14:creationId xmlns="" xmlns:p14="http://schemas.microsoft.com/office/powerpoint/2010/main" val="3905399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Video Visiting</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81100" y="1825625"/>
            <a:ext cx="10172700" cy="4351338"/>
          </a:xfrm>
        </p:spPr>
        <p:txBody>
          <a:bodyPr>
            <a:normAutofit fontScale="92500" lnSpcReduction="20000"/>
          </a:bodyPr>
          <a:lstStyle/>
          <a:p>
            <a:r>
              <a:rPr lang="en-US" dirty="0" smtClean="0"/>
              <a:t>Moved to Video Visiting instead of Face to face visits for all inmates in November, 2008</a:t>
            </a:r>
          </a:p>
          <a:p>
            <a:r>
              <a:rPr lang="en-US" dirty="0" smtClean="0"/>
              <a:t>Built and moved the video visiting center across the parking lot of the main facility in October, 2012</a:t>
            </a:r>
          </a:p>
          <a:p>
            <a:r>
              <a:rPr lang="en-US" dirty="0" smtClean="0"/>
              <a:t>All visits are scheduled through our clerical staff at least one day in advance.</a:t>
            </a:r>
          </a:p>
          <a:p>
            <a:r>
              <a:rPr lang="en-US" dirty="0" smtClean="0"/>
              <a:t>There are 28 booths for the public to visit from at the Video Visiting Center.</a:t>
            </a:r>
          </a:p>
          <a:p>
            <a:r>
              <a:rPr lang="en-US" dirty="0"/>
              <a:t>I</a:t>
            </a:r>
            <a:r>
              <a:rPr lang="en-US" dirty="0" smtClean="0"/>
              <a:t>nmates use visiting booths in their housing units if housed in the </a:t>
            </a:r>
            <a:endParaRPr lang="en-US" dirty="0" smtClean="0"/>
          </a:p>
          <a:p>
            <a:pPr>
              <a:buNone/>
            </a:pPr>
            <a:r>
              <a:rPr lang="en-US" dirty="0" smtClean="0"/>
              <a:t> </a:t>
            </a:r>
            <a:r>
              <a:rPr lang="en-US" dirty="0" smtClean="0"/>
              <a:t>  </a:t>
            </a:r>
            <a:r>
              <a:rPr lang="en-US" dirty="0" smtClean="0"/>
              <a:t>Annex </a:t>
            </a:r>
            <a:r>
              <a:rPr lang="en-US" dirty="0" smtClean="0"/>
              <a:t>or at the YCCC</a:t>
            </a:r>
          </a:p>
          <a:p>
            <a:r>
              <a:rPr lang="en-US" dirty="0" smtClean="0"/>
              <a:t>If inmates are housed in the Main Facility they visit in private visiting booths on the same floor they are housed.</a:t>
            </a:r>
            <a:endParaRPr lang="en-US" dirty="0"/>
          </a:p>
        </p:txBody>
      </p:sp>
    </p:spTree>
    <p:extLst>
      <p:ext uri="{BB962C8B-B14F-4D97-AF65-F5344CB8AC3E}">
        <p14:creationId xmlns="" xmlns:p14="http://schemas.microsoft.com/office/powerpoint/2010/main" val="293481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Video Visiting Center</a:t>
            </a:r>
            <a:endParaRPr lang="en-US"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60023" y="1690688"/>
            <a:ext cx="3415553" cy="2561665"/>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45466" y="4260343"/>
            <a:ext cx="3414557" cy="2560918"/>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7247" y="1690688"/>
            <a:ext cx="3411388" cy="2558541"/>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648635" y="1690688"/>
            <a:ext cx="3415553" cy="2561665"/>
          </a:xfrm>
          <a:prstGeom prst="rect">
            <a:avLst/>
          </a:prstGeom>
        </p:spPr>
      </p:pic>
    </p:spTree>
    <p:extLst>
      <p:ext uri="{BB962C8B-B14F-4D97-AF65-F5344CB8AC3E}">
        <p14:creationId xmlns="" xmlns:p14="http://schemas.microsoft.com/office/powerpoint/2010/main" val="301265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effectLst>
                  <a:outerShdw blurRad="38100" dist="38100" dir="2700000" algn="tl">
                    <a:srgbClr val="000000">
                      <a:alpha val="43137"/>
                    </a:srgbClr>
                  </a:outerShdw>
                </a:effectLst>
              </a:rPr>
              <a:t>Video Visiting </a:t>
            </a:r>
            <a:endParaRPr lang="en-US" b="1" i="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1854" y="1690687"/>
            <a:ext cx="3973234" cy="2979926"/>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09383" y="1690688"/>
            <a:ext cx="3973233" cy="2979925"/>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86914" y="1690687"/>
            <a:ext cx="3973232" cy="2979924"/>
          </a:xfrm>
          <a:prstGeom prst="rect">
            <a:avLst/>
          </a:prstGeom>
        </p:spPr>
      </p:pic>
    </p:spTree>
    <p:extLst>
      <p:ext uri="{BB962C8B-B14F-4D97-AF65-F5344CB8AC3E}">
        <p14:creationId xmlns="" xmlns:p14="http://schemas.microsoft.com/office/powerpoint/2010/main" val="83893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a5affb8e1e2b1dd1dd49bcb9f4fb40308e29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TotalTime>
  <Words>2199</Words>
  <Application>Microsoft Office PowerPoint</Application>
  <PresentationFormat>Custom</PresentationFormat>
  <Paragraphs>607</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History of Facilities</vt:lpstr>
      <vt:lpstr>Our Facilities</vt:lpstr>
      <vt:lpstr>Main Facility and Annex</vt:lpstr>
      <vt:lpstr>Yakima County Correctional Center</vt:lpstr>
      <vt:lpstr>Video Visiting</vt:lpstr>
      <vt:lpstr>Video Visiting Center</vt:lpstr>
      <vt:lpstr>Video Visiting </vt:lpstr>
      <vt:lpstr>Video Visiting </vt:lpstr>
      <vt:lpstr>Video Visiting </vt:lpstr>
      <vt:lpstr>Inmate Kiosks</vt:lpstr>
      <vt:lpstr>Inmate Programs </vt:lpstr>
      <vt:lpstr>Inmate Programs</vt:lpstr>
      <vt:lpstr>Inmate Programs Continued</vt:lpstr>
      <vt:lpstr>Inmate Programs Continued</vt:lpstr>
      <vt:lpstr>Inmate Programs Continued</vt:lpstr>
      <vt:lpstr>Inmate Programs Continued</vt:lpstr>
      <vt:lpstr>Inmate Programs Continued</vt:lpstr>
      <vt:lpstr>Medical Services - ConMed </vt:lpstr>
      <vt:lpstr>Mental Health Services Provided</vt:lpstr>
      <vt:lpstr>Additional benefits to housing prisoners in Yakima</vt:lpstr>
      <vt:lpstr>Slide 23</vt:lpstr>
      <vt:lpstr>Skagit County Costs</vt:lpstr>
      <vt:lpstr>   Projected Bed Rental &amp; Transportation Cost  Based on Seattle CPI Escalator</vt:lpstr>
      <vt:lpstr>Bed Rental Comparison  Yakima County &amp; Skagit County</vt:lpstr>
      <vt:lpstr>Yakima County Department  of Corrections</vt:lpstr>
      <vt:lpstr>Skagit County Costs</vt:lpstr>
      <vt:lpstr>Yakima County Department of Corrections  </vt:lpstr>
      <vt:lpstr>Skagit County Identified Issues  </vt:lpstr>
      <vt:lpstr>Key Issues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Charlton</dc:creator>
  <cp:lastModifiedBy>Joe Johnston</cp:lastModifiedBy>
  <cp:revision>67</cp:revision>
  <dcterms:created xsi:type="dcterms:W3CDTF">2013-01-03T16:06:53Z</dcterms:created>
  <dcterms:modified xsi:type="dcterms:W3CDTF">2013-01-04T21:12:54Z</dcterms:modified>
</cp:coreProperties>
</file>