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ms-office.legacyDiagramTex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legacyDocTextInfo.bin" ContentType="application/vnd.ms-office.legacyDocTextInf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9" r:id="rId3"/>
    <p:sldId id="270" r:id="rId4"/>
    <p:sldId id="271" r:id="rId5"/>
    <p:sldId id="275" r:id="rId6"/>
    <p:sldId id="289" r:id="rId7"/>
    <p:sldId id="272" r:id="rId8"/>
    <p:sldId id="290" r:id="rId9"/>
    <p:sldId id="273" r:id="rId10"/>
    <p:sldId id="283" r:id="rId11"/>
    <p:sldId id="284" r:id="rId12"/>
    <p:sldId id="276" r:id="rId13"/>
    <p:sldId id="280" r:id="rId14"/>
    <p:sldId id="262" r:id="rId15"/>
    <p:sldId id="257" r:id="rId16"/>
    <p:sldId id="258" r:id="rId17"/>
    <p:sldId id="259" r:id="rId18"/>
    <p:sldId id="260" r:id="rId19"/>
    <p:sldId id="261" r:id="rId20"/>
    <p:sldId id="28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B81"/>
    <a:srgbClr val="958B05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78299" autoAdjust="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43309859154929592"/>
          <c:y val="2.1739130434782612E-2"/>
        </c:manualLayout>
      </c:layout>
      <c:spPr>
        <a:noFill/>
        <a:ln w="14381">
          <a:noFill/>
        </a:ln>
      </c:spPr>
      <c:txPr>
        <a:bodyPr/>
        <a:lstStyle/>
        <a:p>
          <a:pPr>
            <a:defRPr sz="467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5704225352112664"/>
          <c:y val="0.35326086956521752"/>
          <c:w val="0.28873239436619719"/>
          <c:h val="0.445652173913043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28 total</c:v>
                </c:pt>
              </c:strCache>
            </c:strRef>
          </c:tx>
          <c:spPr>
            <a:solidFill>
              <a:srgbClr val="9999FF"/>
            </a:solidFill>
            <a:ln w="7191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993366"/>
              </a:solidFill>
              <a:ln w="7191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14381">
                <a:noFill/>
              </a:ln>
            </c:spPr>
            <c:txPr>
              <a:bodyPr/>
              <a:lstStyle/>
              <a:p>
                <a:pPr>
                  <a:defRPr sz="368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1"/>
            <c:showPercent val="1"/>
          </c:dLbls>
          <c:cat>
            <c:strRef>
              <c:f>Sheet1!$A$2:$A$3</c:f>
              <c:strCache>
                <c:ptCount val="2"/>
                <c:pt idx="0">
                  <c:v>Boys</c:v>
                </c:pt>
                <c:pt idx="1">
                  <c:v>Girls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</c:v>
                </c:pt>
                <c:pt idx="1">
                  <c:v>13</c:v>
                </c:pt>
              </c:numCache>
            </c:numRef>
          </c:val>
        </c:ser>
        <c:firstSliceAng val="0"/>
      </c:pieChart>
      <c:spPr>
        <a:noFill/>
        <a:ln w="14381">
          <a:noFill/>
        </a:ln>
      </c:spPr>
    </c:plotArea>
    <c:legend>
      <c:legendPos val="r"/>
      <c:layout>
        <c:manualLayout>
          <c:xMode val="edge"/>
          <c:yMode val="edge"/>
          <c:x val="0.80985915492957783"/>
          <c:y val="0.46195652173913054"/>
          <c:w val="0.17605633802816906"/>
          <c:h val="0.23369565217391305"/>
        </c:manualLayout>
      </c:layout>
      <c:spPr>
        <a:solidFill>
          <a:srgbClr val="FFFFFF"/>
        </a:solidFill>
        <a:ln w="1798">
          <a:solidFill>
            <a:srgbClr val="000000"/>
          </a:solidFill>
          <a:prstDash val="solid"/>
        </a:ln>
      </c:spPr>
      <c:txPr>
        <a:bodyPr/>
        <a:lstStyle/>
        <a:p>
          <a:pPr>
            <a:defRPr sz="521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</c:chart>
  <c:spPr>
    <a:solidFill>
      <a:srgbClr val="FFFFFF"/>
    </a:solidFill>
    <a:ln w="1798">
      <a:solidFill>
        <a:srgbClr val="000000"/>
      </a:solidFill>
      <a:prstDash val="solid"/>
    </a:ln>
  </c:spPr>
  <c:txPr>
    <a:bodyPr/>
    <a:lstStyle/>
    <a:p>
      <a:pPr>
        <a:defRPr sz="26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hPercent val="63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8595041322314057E-2"/>
          <c:y val="3.3962264150943396E-2"/>
          <c:w val="0.8016528925619838"/>
          <c:h val="0.67924528301886833"/>
        </c:manualLayout>
      </c:layout>
      <c:bar3DChart>
        <c:barDir val="col"/>
        <c:grouping val="clustered"/>
        <c:ser>
          <c:idx val="0"/>
          <c:order val="0"/>
          <c:tx>
            <c:strRef>
              <c:f>'Disruption of family routines'!$B$1</c:f>
              <c:strCache>
                <c:ptCount val="1"/>
                <c:pt idx="0">
                  <c:v>Intake</c:v>
                </c:pt>
              </c:strCache>
            </c:strRef>
          </c:tx>
          <c:spPr>
            <a:solidFill>
              <a:srgbClr val="9999FF"/>
            </a:solidFill>
            <a:ln w="19075">
              <a:solidFill>
                <a:srgbClr val="000000"/>
              </a:solidFill>
              <a:prstDash val="solid"/>
            </a:ln>
          </c:spPr>
          <c:cat>
            <c:strRef>
              <c:f>'Disruption of family routines'!$A$2:$A$7</c:f>
              <c:strCache>
                <c:ptCount val="6"/>
                <c:pt idx="0">
                  <c:v>Unknown</c:v>
                </c:pt>
                <c:pt idx="1">
                  <c:v>Not at all</c:v>
                </c:pt>
                <c:pt idx="2">
                  <c:v>A little</c:v>
                </c:pt>
                <c:pt idx="3">
                  <c:v>Somewhat</c:v>
                </c:pt>
                <c:pt idx="4">
                  <c:v>Quite a bit</c:v>
                </c:pt>
                <c:pt idx="5">
                  <c:v>Very much</c:v>
                </c:pt>
              </c:strCache>
            </c:strRef>
          </c:cat>
          <c:val>
            <c:numRef>
              <c:f>'Disruption of family routines'!$B$2:$B$7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10</c:v>
                </c:pt>
                <c:pt idx="5">
                  <c:v>8</c:v>
                </c:pt>
              </c:numCache>
            </c:numRef>
          </c:val>
        </c:ser>
        <c:ser>
          <c:idx val="1"/>
          <c:order val="1"/>
          <c:tx>
            <c:strRef>
              <c:f>'Disruption of family routines'!$C$1</c:f>
              <c:strCache>
                <c:ptCount val="1"/>
                <c:pt idx="0">
                  <c:v>6 Months</c:v>
                </c:pt>
              </c:strCache>
            </c:strRef>
          </c:tx>
          <c:spPr>
            <a:solidFill>
              <a:srgbClr val="993366"/>
            </a:solidFill>
            <a:ln w="19075">
              <a:solidFill>
                <a:srgbClr val="000000"/>
              </a:solidFill>
              <a:prstDash val="solid"/>
            </a:ln>
          </c:spPr>
          <c:cat>
            <c:strRef>
              <c:f>'Disruption of family routines'!$A$2:$A$7</c:f>
              <c:strCache>
                <c:ptCount val="6"/>
                <c:pt idx="0">
                  <c:v>Unknown</c:v>
                </c:pt>
                <c:pt idx="1">
                  <c:v>Not at all</c:v>
                </c:pt>
                <c:pt idx="2">
                  <c:v>A little</c:v>
                </c:pt>
                <c:pt idx="3">
                  <c:v>Somewhat</c:v>
                </c:pt>
                <c:pt idx="4">
                  <c:v>Quite a bit</c:v>
                </c:pt>
                <c:pt idx="5">
                  <c:v>Very much</c:v>
                </c:pt>
              </c:strCache>
            </c:strRef>
          </c:cat>
          <c:val>
            <c:numRef>
              <c:f>'Disruption of family routines'!$C$2:$C$7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gapDepth val="0"/>
        <c:shape val="box"/>
        <c:axId val="82765696"/>
        <c:axId val="82767232"/>
        <c:axId val="0"/>
      </c:bar3DChart>
      <c:catAx>
        <c:axId val="82765696"/>
        <c:scaling>
          <c:orientation val="minMax"/>
        </c:scaling>
        <c:axPos val="b"/>
        <c:numFmt formatCode="General" sourceLinked="1"/>
        <c:tickLblPos val="low"/>
        <c:spPr>
          <a:ln w="14306">
            <a:noFill/>
          </a:ln>
        </c:spPr>
        <c:txPr>
          <a:bodyPr rot="5400000" vert="horz"/>
          <a:lstStyle/>
          <a:p>
            <a:pPr>
              <a:defRPr sz="138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67232"/>
        <c:crosses val="autoZero"/>
        <c:auto val="1"/>
        <c:lblAlgn val="ctr"/>
        <c:lblOffset val="100"/>
        <c:tickLblSkip val="1"/>
        <c:tickMarkSkip val="1"/>
      </c:catAx>
      <c:valAx>
        <c:axId val="82767232"/>
        <c:scaling>
          <c:orientation val="minMax"/>
        </c:scaling>
        <c:axPos val="l"/>
        <c:numFmt formatCode="General" sourceLinked="1"/>
        <c:majorTickMark val="none"/>
        <c:tickLblPos val="none"/>
        <c:spPr>
          <a:ln w="4769">
            <a:solidFill>
              <a:srgbClr val="000000"/>
            </a:solidFill>
            <a:prstDash val="solid"/>
          </a:ln>
        </c:spPr>
        <c:crossAx val="82765696"/>
        <c:crosses val="autoZero"/>
        <c:crossBetween val="between"/>
      </c:valAx>
      <c:spPr>
        <a:noFill/>
        <a:ln w="38151">
          <a:noFill/>
        </a:ln>
      </c:spPr>
    </c:plotArea>
    <c:legend>
      <c:legendPos val="r"/>
      <c:layout>
        <c:manualLayout>
          <c:xMode val="edge"/>
          <c:yMode val="edge"/>
          <c:x val="0.84297520661157088"/>
          <c:y val="0.42264150943396228"/>
          <c:w val="0.14462809917355368"/>
          <c:h val="0.15471698113207563"/>
        </c:manualLayout>
      </c:layout>
      <c:spPr>
        <a:solidFill>
          <a:srgbClr val="FFFFFF"/>
        </a:solidFill>
        <a:ln w="4769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1277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4769">
      <a:solidFill>
        <a:srgbClr val="000000"/>
      </a:solidFill>
      <a:prstDash val="solid"/>
    </a:ln>
  </c:spPr>
  <c:txPr>
    <a:bodyPr/>
    <a:lstStyle/>
    <a:p>
      <a:pPr>
        <a:defRPr sz="138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5873015873015879E-2"/>
          <c:y val="2.3980815347721826E-2"/>
          <c:w val="0.80793650793650773"/>
          <c:h val="0.95203836930455632"/>
        </c:manualLayout>
      </c:layout>
      <c:barChart>
        <c:barDir val="col"/>
        <c:grouping val="clustered"/>
        <c:gapWidth val="100"/>
        <c:axId val="83110144"/>
        <c:axId val="83255296"/>
      </c:barChart>
      <c:catAx>
        <c:axId val="83110144"/>
        <c:scaling>
          <c:orientation val="minMax"/>
        </c:scaling>
        <c:axPos val="b"/>
        <c:tickLblPos val="nextTo"/>
        <c:spPr>
          <a:ln w="1547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68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255296"/>
        <c:crosses val="autoZero"/>
        <c:auto val="1"/>
        <c:lblAlgn val="ctr"/>
        <c:lblOffset val="100"/>
        <c:tickLblSkip val="1"/>
        <c:tickMarkSkip val="1"/>
      </c:catAx>
      <c:valAx>
        <c:axId val="83255296"/>
        <c:scaling>
          <c:orientation val="minMax"/>
        </c:scaling>
        <c:axPos val="l"/>
        <c:majorGridlines>
          <c:spPr>
            <a:ln w="1547">
              <a:solidFill>
                <a:schemeClr val="tx1"/>
              </a:solidFill>
              <a:prstDash val="solid"/>
            </a:ln>
          </c:spPr>
        </c:majorGridlines>
        <c:tickLblPos val="nextTo"/>
        <c:spPr>
          <a:ln w="15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110144"/>
        <c:crosses val="autoZero"/>
        <c:crossBetween val="between"/>
      </c:valAx>
      <c:spPr>
        <a:noFill/>
        <a:ln w="618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412698412698415"/>
          <c:y val="0.34532374100719432"/>
          <c:w val="0.15238095238095239"/>
          <c:h val="0.30935251798561186"/>
        </c:manualLayout>
      </c:layout>
      <c:spPr>
        <a:noFill/>
        <a:ln w="1547">
          <a:solidFill>
            <a:schemeClr val="tx1"/>
          </a:solidFill>
          <a:prstDash val="solid"/>
        </a:ln>
      </c:spPr>
      <c:txPr>
        <a:bodyPr/>
        <a:lstStyle/>
        <a:p>
          <a:pPr>
            <a:defRPr sz="80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/>
      <c:bar3DChart>
        <c:barDir val="col"/>
        <c:grouping val="clustered"/>
        <c:gapDepth val="0"/>
        <c:shape val="box"/>
        <c:axId val="83307136"/>
        <c:axId val="83317120"/>
        <c:axId val="0"/>
      </c:bar3DChart>
      <c:catAx>
        <c:axId val="83307136"/>
        <c:scaling>
          <c:orientation val="minMax"/>
        </c:scaling>
        <c:axPos val="b"/>
        <c:tickLblPos val="low"/>
        <c:spPr>
          <a:ln w="15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6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17120"/>
        <c:crosses val="autoZero"/>
        <c:auto val="1"/>
        <c:lblAlgn val="ctr"/>
        <c:lblOffset val="100"/>
        <c:tickMarkSkip val="1"/>
      </c:catAx>
      <c:valAx>
        <c:axId val="83317120"/>
        <c:scaling>
          <c:orientation val="minMax"/>
        </c:scaling>
        <c:axPos val="l"/>
        <c:majorGridlines>
          <c:spPr>
            <a:ln w="1529">
              <a:solidFill>
                <a:schemeClr val="tx1"/>
              </a:solidFill>
              <a:prstDash val="solid"/>
            </a:ln>
          </c:spPr>
        </c:majorGridlines>
        <c:tickLblPos val="nextTo"/>
        <c:spPr>
          <a:ln w="15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6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07136"/>
        <c:crosses val="autoZero"/>
        <c:crossBetween val="between"/>
      </c:valAx>
      <c:spPr>
        <a:noFill/>
        <a:ln w="12230">
          <a:noFill/>
        </a:ln>
      </c:spPr>
    </c:plotArea>
    <c:legend>
      <c:legendPos val="r"/>
      <c:layout>
        <c:manualLayout>
          <c:xMode val="edge"/>
          <c:yMode val="edge"/>
          <c:x val="0.85714285714285732"/>
          <c:y val="0.44312796208530808"/>
          <c:w val="0.13142857142857137"/>
          <c:h val="0.11611374407582944"/>
        </c:manualLayout>
      </c:layout>
      <c:spPr>
        <a:noFill/>
        <a:ln w="1529">
          <a:solidFill>
            <a:schemeClr val="tx1"/>
          </a:solidFill>
          <a:prstDash val="solid"/>
        </a:ln>
      </c:spPr>
      <c:txPr>
        <a:bodyPr/>
        <a:lstStyle/>
        <a:p>
          <a:pPr>
            <a:defRPr sz="79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6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hPercent val="63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8595041322314057E-2"/>
          <c:y val="3.3962264150943396E-2"/>
          <c:w val="0.8016528925619838"/>
          <c:h val="0.67924528301886833"/>
        </c:manualLayout>
      </c:layout>
      <c:bar3DChart>
        <c:barDir val="col"/>
        <c:grouping val="clustered"/>
        <c:ser>
          <c:idx val="0"/>
          <c:order val="0"/>
          <c:tx>
            <c:strRef>
              <c:f>'Family member doing without'!$B$1</c:f>
              <c:strCache>
                <c:ptCount val="1"/>
                <c:pt idx="0">
                  <c:v>Intake</c:v>
                </c:pt>
              </c:strCache>
            </c:strRef>
          </c:tx>
          <c:spPr>
            <a:solidFill>
              <a:srgbClr val="9999FF"/>
            </a:solidFill>
            <a:ln w="18661">
              <a:solidFill>
                <a:srgbClr val="000000"/>
              </a:solidFill>
              <a:prstDash val="solid"/>
            </a:ln>
          </c:spPr>
          <c:cat>
            <c:strRef>
              <c:f>'Family member doing without'!$A$2:$A$7</c:f>
              <c:strCache>
                <c:ptCount val="6"/>
                <c:pt idx="0">
                  <c:v>Unknown</c:v>
                </c:pt>
                <c:pt idx="1">
                  <c:v>Not at all</c:v>
                </c:pt>
                <c:pt idx="2">
                  <c:v>A little</c:v>
                </c:pt>
                <c:pt idx="3">
                  <c:v>Somewhat</c:v>
                </c:pt>
                <c:pt idx="4">
                  <c:v>Quite a bit</c:v>
                </c:pt>
                <c:pt idx="5">
                  <c:v>Very much</c:v>
                </c:pt>
              </c:strCache>
            </c:strRef>
          </c:cat>
          <c:val>
            <c:numRef>
              <c:f>'Family member doing without'!$B$2:$B$7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8</c:v>
                </c:pt>
                <c:pt idx="5">
                  <c:v>9</c:v>
                </c:pt>
              </c:numCache>
            </c:numRef>
          </c:val>
        </c:ser>
        <c:ser>
          <c:idx val="1"/>
          <c:order val="1"/>
          <c:tx>
            <c:strRef>
              <c:f>'Family member doing without'!$C$1</c:f>
              <c:strCache>
                <c:ptCount val="1"/>
                <c:pt idx="0">
                  <c:v>6 Months</c:v>
                </c:pt>
              </c:strCache>
            </c:strRef>
          </c:tx>
          <c:spPr>
            <a:solidFill>
              <a:srgbClr val="993366"/>
            </a:solidFill>
            <a:ln w="18661">
              <a:solidFill>
                <a:srgbClr val="000000"/>
              </a:solidFill>
              <a:prstDash val="solid"/>
            </a:ln>
          </c:spPr>
          <c:cat>
            <c:strRef>
              <c:f>'Family member doing without'!$A$2:$A$7</c:f>
              <c:strCache>
                <c:ptCount val="6"/>
                <c:pt idx="0">
                  <c:v>Unknown</c:v>
                </c:pt>
                <c:pt idx="1">
                  <c:v>Not at all</c:v>
                </c:pt>
                <c:pt idx="2">
                  <c:v>A little</c:v>
                </c:pt>
                <c:pt idx="3">
                  <c:v>Somewhat</c:v>
                </c:pt>
                <c:pt idx="4">
                  <c:v>Quite a bit</c:v>
                </c:pt>
                <c:pt idx="5">
                  <c:v>Very much</c:v>
                </c:pt>
              </c:strCache>
            </c:strRef>
          </c:cat>
          <c:val>
            <c:numRef>
              <c:f>'Family member doing without'!$C$2:$C$7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gapDepth val="0"/>
        <c:shape val="box"/>
        <c:axId val="83342080"/>
        <c:axId val="83343616"/>
        <c:axId val="0"/>
      </c:bar3DChart>
      <c:catAx>
        <c:axId val="83342080"/>
        <c:scaling>
          <c:orientation val="minMax"/>
        </c:scaling>
        <c:axPos val="b"/>
        <c:numFmt formatCode="General" sourceLinked="1"/>
        <c:tickLblPos val="low"/>
        <c:spPr>
          <a:ln w="13995">
            <a:noFill/>
          </a:ln>
        </c:spPr>
        <c:txPr>
          <a:bodyPr rot="5400000" vert="horz"/>
          <a:lstStyle/>
          <a:p>
            <a:pPr>
              <a:defRPr sz="135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43616"/>
        <c:crosses val="autoZero"/>
        <c:auto val="1"/>
        <c:lblAlgn val="ctr"/>
        <c:lblOffset val="100"/>
        <c:tickLblSkip val="1"/>
        <c:tickMarkSkip val="1"/>
      </c:catAx>
      <c:valAx>
        <c:axId val="83343616"/>
        <c:scaling>
          <c:orientation val="minMax"/>
        </c:scaling>
        <c:axPos val="l"/>
        <c:numFmt formatCode="General" sourceLinked="1"/>
        <c:majorTickMark val="none"/>
        <c:tickLblPos val="none"/>
        <c:spPr>
          <a:ln w="4665">
            <a:solidFill>
              <a:srgbClr val="000000"/>
            </a:solidFill>
            <a:prstDash val="solid"/>
          </a:ln>
        </c:spPr>
        <c:crossAx val="83342080"/>
        <c:crosses val="autoZero"/>
        <c:crossBetween val="between"/>
      </c:valAx>
      <c:spPr>
        <a:noFill/>
        <a:ln w="37321">
          <a:noFill/>
        </a:ln>
      </c:spPr>
    </c:plotArea>
    <c:legend>
      <c:legendPos val="r"/>
      <c:layout>
        <c:manualLayout>
          <c:xMode val="edge"/>
          <c:yMode val="edge"/>
          <c:x val="0.84297520661157088"/>
          <c:y val="0.42264150943396228"/>
          <c:w val="0.14462809917355368"/>
          <c:h val="0.15471698113207563"/>
        </c:manualLayout>
      </c:layout>
      <c:spPr>
        <a:solidFill>
          <a:srgbClr val="FFFFFF"/>
        </a:solidFill>
        <a:ln w="466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1249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4665">
      <a:solidFill>
        <a:srgbClr val="000000"/>
      </a:solidFill>
      <a:prstDash val="solid"/>
    </a:ln>
  </c:spPr>
  <c:txPr>
    <a:bodyPr/>
    <a:lstStyle/>
    <a:p>
      <a:pPr>
        <a:defRPr sz="135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5873015873015879E-2"/>
          <c:y val="2.3980815347721826E-2"/>
          <c:w val="0.80793650793650773"/>
          <c:h val="0.95203836930455632"/>
        </c:manualLayout>
      </c:layout>
      <c:barChart>
        <c:barDir val="col"/>
        <c:grouping val="clustered"/>
        <c:gapWidth val="100"/>
        <c:axId val="83477632"/>
        <c:axId val="83479168"/>
      </c:barChart>
      <c:catAx>
        <c:axId val="83477632"/>
        <c:scaling>
          <c:orientation val="minMax"/>
        </c:scaling>
        <c:axPos val="b"/>
        <c:tickLblPos val="nextTo"/>
        <c:spPr>
          <a:ln w="178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78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79168"/>
        <c:crosses val="autoZero"/>
        <c:auto val="1"/>
        <c:lblAlgn val="ctr"/>
        <c:lblOffset val="100"/>
        <c:tickLblSkip val="1"/>
        <c:tickMarkSkip val="1"/>
      </c:catAx>
      <c:valAx>
        <c:axId val="83479168"/>
        <c:scaling>
          <c:orientation val="minMax"/>
        </c:scaling>
        <c:axPos val="l"/>
        <c:majorGridlines>
          <c:spPr>
            <a:ln w="1786">
              <a:solidFill>
                <a:schemeClr val="tx1"/>
              </a:solidFill>
              <a:prstDash val="solid"/>
            </a:ln>
          </c:spPr>
        </c:majorGridlines>
        <c:tickLblPos val="nextTo"/>
        <c:spPr>
          <a:ln w="17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1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77632"/>
        <c:crosses val="autoZero"/>
        <c:crossBetween val="between"/>
      </c:valAx>
      <c:spPr>
        <a:noFill/>
        <a:ln w="714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412698412698415"/>
          <c:y val="0.34532374100719432"/>
          <c:w val="0.15238095238095239"/>
          <c:h val="0.30935251798561186"/>
        </c:manualLayout>
      </c:layout>
      <c:spPr>
        <a:noFill/>
        <a:ln w="1786">
          <a:solidFill>
            <a:schemeClr val="tx1"/>
          </a:solidFill>
          <a:prstDash val="solid"/>
        </a:ln>
      </c:spPr>
      <c:txPr>
        <a:bodyPr/>
        <a:lstStyle/>
        <a:p>
          <a:pPr>
            <a:defRPr sz="931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1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hPercent val="63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8595041322314057E-2"/>
          <c:y val="3.3962264150943396E-2"/>
          <c:w val="0.8016528925619838"/>
          <c:h val="0.67924528301886833"/>
        </c:manualLayout>
      </c:layout>
      <c:bar3DChart>
        <c:barDir val="col"/>
        <c:grouping val="clustered"/>
        <c:ser>
          <c:idx val="0"/>
          <c:order val="0"/>
          <c:tx>
            <c:strRef>
              <c:f>'Financial strain'!$B$1</c:f>
              <c:strCache>
                <c:ptCount val="1"/>
                <c:pt idx="0">
                  <c:v>Intake</c:v>
                </c:pt>
              </c:strCache>
            </c:strRef>
          </c:tx>
          <c:spPr>
            <a:solidFill>
              <a:srgbClr val="9999FF"/>
            </a:solidFill>
            <a:ln w="17239">
              <a:solidFill>
                <a:srgbClr val="000000"/>
              </a:solidFill>
              <a:prstDash val="solid"/>
            </a:ln>
          </c:spPr>
          <c:cat>
            <c:strRef>
              <c:f>'Financial strain'!$A$2:$A$7</c:f>
              <c:strCache>
                <c:ptCount val="6"/>
                <c:pt idx="0">
                  <c:v>Unknown</c:v>
                </c:pt>
                <c:pt idx="1">
                  <c:v>Not at all</c:v>
                </c:pt>
                <c:pt idx="2">
                  <c:v>A little</c:v>
                </c:pt>
                <c:pt idx="3">
                  <c:v>Somewhat</c:v>
                </c:pt>
                <c:pt idx="4">
                  <c:v>Quite a bit</c:v>
                </c:pt>
                <c:pt idx="5">
                  <c:v>Very much</c:v>
                </c:pt>
              </c:strCache>
            </c:strRef>
          </c:cat>
          <c:val>
            <c:numRef>
              <c:f>'Financial strain'!$B$2:$B$7</c:f>
              <c:numCache>
                <c:formatCode>General</c:formatCode>
                <c:ptCount val="6"/>
                <c:pt idx="0">
                  <c:v>2</c:v>
                </c:pt>
                <c:pt idx="1">
                  <c:v>5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6</c:v>
                </c:pt>
              </c:numCache>
            </c:numRef>
          </c:val>
        </c:ser>
        <c:ser>
          <c:idx val="1"/>
          <c:order val="1"/>
          <c:tx>
            <c:strRef>
              <c:f>'Financial strain'!$C$1</c:f>
              <c:strCache>
                <c:ptCount val="1"/>
                <c:pt idx="0">
                  <c:v>6 Months</c:v>
                </c:pt>
              </c:strCache>
            </c:strRef>
          </c:tx>
          <c:spPr>
            <a:solidFill>
              <a:srgbClr val="993366"/>
            </a:solidFill>
            <a:ln w="17239">
              <a:solidFill>
                <a:srgbClr val="000000"/>
              </a:solidFill>
              <a:prstDash val="solid"/>
            </a:ln>
          </c:spPr>
          <c:cat>
            <c:strRef>
              <c:f>'Financial strain'!$A$2:$A$7</c:f>
              <c:strCache>
                <c:ptCount val="6"/>
                <c:pt idx="0">
                  <c:v>Unknown</c:v>
                </c:pt>
                <c:pt idx="1">
                  <c:v>Not at all</c:v>
                </c:pt>
                <c:pt idx="2">
                  <c:v>A little</c:v>
                </c:pt>
                <c:pt idx="3">
                  <c:v>Somewhat</c:v>
                </c:pt>
                <c:pt idx="4">
                  <c:v>Quite a bit</c:v>
                </c:pt>
                <c:pt idx="5">
                  <c:v>Very much</c:v>
                </c:pt>
              </c:strCache>
            </c:strRef>
          </c:cat>
          <c:val>
            <c:numRef>
              <c:f>'Financial strain'!$C$2:$C$7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</c:ser>
        <c:gapDepth val="0"/>
        <c:shape val="box"/>
        <c:axId val="83667968"/>
        <c:axId val="83673856"/>
        <c:axId val="0"/>
      </c:bar3DChart>
      <c:catAx>
        <c:axId val="83667968"/>
        <c:scaling>
          <c:orientation val="minMax"/>
        </c:scaling>
        <c:axPos val="b"/>
        <c:numFmt formatCode="General" sourceLinked="1"/>
        <c:tickLblPos val="low"/>
        <c:spPr>
          <a:ln w="12930">
            <a:noFill/>
          </a:ln>
        </c:spPr>
        <c:txPr>
          <a:bodyPr rot="5400000" vert="horz"/>
          <a:lstStyle/>
          <a:p>
            <a:pPr>
              <a:defRPr sz="125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673856"/>
        <c:crosses val="autoZero"/>
        <c:auto val="1"/>
        <c:lblAlgn val="ctr"/>
        <c:lblOffset val="100"/>
        <c:tickLblSkip val="1"/>
        <c:tickMarkSkip val="1"/>
      </c:catAx>
      <c:valAx>
        <c:axId val="83673856"/>
        <c:scaling>
          <c:orientation val="minMax"/>
        </c:scaling>
        <c:axPos val="l"/>
        <c:numFmt formatCode="General" sourceLinked="1"/>
        <c:majorTickMark val="none"/>
        <c:tickLblPos val="none"/>
        <c:spPr>
          <a:ln w="4310">
            <a:solidFill>
              <a:srgbClr val="000000"/>
            </a:solidFill>
            <a:prstDash val="solid"/>
          </a:ln>
        </c:spPr>
        <c:crossAx val="83667968"/>
        <c:crosses val="autoZero"/>
        <c:crossBetween val="between"/>
      </c:valAx>
      <c:spPr>
        <a:noFill/>
        <a:ln w="34479">
          <a:noFill/>
        </a:ln>
      </c:spPr>
    </c:plotArea>
    <c:legend>
      <c:legendPos val="r"/>
      <c:layout>
        <c:manualLayout>
          <c:xMode val="edge"/>
          <c:yMode val="edge"/>
          <c:x val="0.84297520661157088"/>
          <c:y val="0.42264150943396228"/>
          <c:w val="0.14462809917355368"/>
          <c:h val="0.15471698113207563"/>
        </c:manualLayout>
      </c:layout>
      <c:spPr>
        <a:solidFill>
          <a:srgbClr val="FFFFFF"/>
        </a:solidFill>
        <a:ln w="4310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1154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4310">
      <a:solidFill>
        <a:srgbClr val="000000"/>
      </a:solidFill>
      <a:prstDash val="solid"/>
    </a:ln>
  </c:spPr>
  <c:txPr>
    <a:bodyPr/>
    <a:lstStyle/>
    <a:p>
      <a:pPr>
        <a:defRPr sz="1256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000" baseline="0" dirty="0"/>
              <a:t>Summary </a:t>
            </a:r>
            <a:r>
              <a:rPr lang="en-US" sz="1200" b="1" baseline="0" dirty="0"/>
              <a:t>Response</a:t>
            </a:r>
          </a:p>
        </c:rich>
      </c:tx>
      <c:layout>
        <c:manualLayout>
          <c:xMode val="edge"/>
          <c:yMode val="edge"/>
          <c:x val="0.32404181184669001"/>
          <c:y val="2.072538860103627E-2"/>
        </c:manualLayout>
      </c:layout>
      <c:spPr>
        <a:noFill/>
        <a:ln w="22297">
          <a:noFill/>
        </a:ln>
      </c:spPr>
    </c:title>
    <c:view3D>
      <c:hPercent val="75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1358885017421602E-2"/>
          <c:y val="0.19689119170984459"/>
          <c:w val="0.67595818815331032"/>
          <c:h val="0.44559585492227977"/>
        </c:manualLayout>
      </c:layout>
      <c:bar3DChart>
        <c:barDir val="col"/>
        <c:grouping val="clustered"/>
        <c:ser>
          <c:idx val="0"/>
          <c:order val="0"/>
          <c:tx>
            <c:strRef>
              <c:f>'Summary Question'!$A$2</c:f>
              <c:strCache>
                <c:ptCount val="1"/>
                <c:pt idx="0">
                  <c:v>Summary Response</c:v>
                </c:pt>
              </c:strCache>
            </c:strRef>
          </c:tx>
          <c:spPr>
            <a:solidFill>
              <a:srgbClr val="9999FF"/>
            </a:solidFill>
            <a:ln w="11148">
              <a:solidFill>
                <a:srgbClr val="000000"/>
              </a:solidFill>
              <a:prstDash val="solid"/>
            </a:ln>
          </c:spPr>
          <c:cat>
            <c:strRef>
              <c:f>'Summary Question'!$B$1:$F$1</c:f>
              <c:strCache>
                <c:ptCount val="5"/>
                <c:pt idx="0">
                  <c:v>Not at all</c:v>
                </c:pt>
                <c:pt idx="1">
                  <c:v>A little</c:v>
                </c:pt>
                <c:pt idx="2">
                  <c:v>Somewhat</c:v>
                </c:pt>
                <c:pt idx="3">
                  <c:v>Quite a bit</c:v>
                </c:pt>
                <c:pt idx="4">
                  <c:v>Very much</c:v>
                </c:pt>
              </c:strCache>
            </c:strRef>
          </c:cat>
          <c:val>
            <c:numRef>
              <c:f>'Summary Question'!$B$2:$F$2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15</c:v>
                </c:pt>
              </c:numCache>
            </c:numRef>
          </c:val>
        </c:ser>
        <c:gapDepth val="0"/>
        <c:shape val="box"/>
        <c:axId val="83915520"/>
        <c:axId val="83917056"/>
        <c:axId val="0"/>
      </c:bar3DChart>
      <c:catAx>
        <c:axId val="83915520"/>
        <c:scaling>
          <c:orientation val="minMax"/>
        </c:scaling>
        <c:axPos val="b"/>
        <c:numFmt formatCode="General" sourceLinked="1"/>
        <c:tickLblPos val="low"/>
        <c:spPr>
          <a:ln w="8361">
            <a:noFill/>
          </a:ln>
        </c:spPr>
        <c:txPr>
          <a:bodyPr rot="5400000" vert="horz"/>
          <a:lstStyle/>
          <a:p>
            <a:pPr>
              <a:defRPr sz="702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917056"/>
        <c:crosses val="autoZero"/>
        <c:auto val="1"/>
        <c:lblAlgn val="ctr"/>
        <c:lblOffset val="100"/>
        <c:tickLblSkip val="1"/>
        <c:tickMarkSkip val="1"/>
      </c:catAx>
      <c:valAx>
        <c:axId val="83917056"/>
        <c:scaling>
          <c:orientation val="minMax"/>
        </c:scaling>
        <c:axPos val="l"/>
        <c:numFmt formatCode="General" sourceLinked="1"/>
        <c:majorTickMark val="none"/>
        <c:tickLblPos val="none"/>
        <c:spPr>
          <a:ln w="2787">
            <a:solidFill>
              <a:srgbClr val="000000"/>
            </a:solidFill>
            <a:prstDash val="solid"/>
          </a:ln>
        </c:spPr>
        <c:crossAx val="83915520"/>
        <c:crosses val="autoZero"/>
        <c:crossBetween val="between"/>
      </c:valAx>
      <c:spPr>
        <a:noFill/>
        <a:ln w="22297">
          <a:noFill/>
        </a:ln>
      </c:spPr>
    </c:plotArea>
    <c:legend>
      <c:legendPos val="r"/>
      <c:layout>
        <c:manualLayout>
          <c:xMode val="edge"/>
          <c:yMode val="edge"/>
          <c:x val="0.6491534281898973"/>
          <c:y val="0.48041707786057186"/>
          <c:w val="0.23344947735191646"/>
          <c:h val="0.17616580310880828"/>
        </c:manualLayout>
      </c:layout>
      <c:spPr>
        <a:solidFill>
          <a:srgbClr val="FFFFFF"/>
        </a:solidFill>
        <a:ln w="2787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02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1"/>
              <a:t>Six Month Response</a:t>
            </a:r>
          </a:p>
        </c:rich>
      </c:tx>
      <c:layout>
        <c:manualLayout>
          <c:xMode val="edge"/>
          <c:yMode val="edge"/>
          <c:x val="0.31407942238267172"/>
          <c:y val="2.1052631578947378E-2"/>
        </c:manualLayout>
      </c:layout>
      <c:spPr>
        <a:noFill/>
        <a:ln w="23567">
          <a:noFill/>
        </a:ln>
      </c:spPr>
    </c:title>
    <c:view3D>
      <c:hPercent val="77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2490974729241888E-2"/>
          <c:y val="0.2"/>
          <c:w val="0.66425992779783394"/>
          <c:h val="0.43684210526315803"/>
        </c:manualLayout>
      </c:layout>
      <c:bar3DChart>
        <c:barDir val="col"/>
        <c:grouping val="clustered"/>
        <c:ser>
          <c:idx val="0"/>
          <c:order val="0"/>
          <c:tx>
            <c:strRef>
              <c:f>'6 M0. Summary'!$A$2</c:f>
              <c:strCache>
                <c:ptCount val="1"/>
                <c:pt idx="0">
                  <c:v>Summary Response</c:v>
                </c:pt>
              </c:strCache>
            </c:strRef>
          </c:tx>
          <c:spPr>
            <a:solidFill>
              <a:srgbClr val="9999FF"/>
            </a:solidFill>
            <a:ln w="11783">
              <a:solidFill>
                <a:srgbClr val="000000"/>
              </a:solidFill>
              <a:prstDash val="solid"/>
            </a:ln>
          </c:spPr>
          <c:cat>
            <c:strRef>
              <c:f>'6 M0. Summary'!$B$1:$F$1</c:f>
              <c:strCache>
                <c:ptCount val="5"/>
                <c:pt idx="0">
                  <c:v>Not at all</c:v>
                </c:pt>
                <c:pt idx="1">
                  <c:v>A little</c:v>
                </c:pt>
                <c:pt idx="2">
                  <c:v>Somewhat</c:v>
                </c:pt>
                <c:pt idx="3">
                  <c:v>Quite a bit</c:v>
                </c:pt>
                <c:pt idx="4">
                  <c:v>Very much</c:v>
                </c:pt>
              </c:strCache>
            </c:strRef>
          </c:cat>
          <c:val>
            <c:numRef>
              <c:f>'6 M0. Summary'!$B$2:$F$2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1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gapDepth val="0"/>
        <c:shape val="box"/>
        <c:axId val="83945728"/>
        <c:axId val="83951616"/>
        <c:axId val="0"/>
      </c:bar3DChart>
      <c:catAx>
        <c:axId val="83945728"/>
        <c:scaling>
          <c:orientation val="minMax"/>
        </c:scaling>
        <c:axPos val="b"/>
        <c:numFmt formatCode="General" sourceLinked="1"/>
        <c:tickLblPos val="low"/>
        <c:spPr>
          <a:ln w="8838">
            <a:noFill/>
          </a:ln>
        </c:spPr>
        <c:txPr>
          <a:bodyPr rot="5400000" vert="horz"/>
          <a:lstStyle/>
          <a:p>
            <a:pPr>
              <a:defRPr sz="742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951616"/>
        <c:crosses val="autoZero"/>
        <c:auto val="1"/>
        <c:lblAlgn val="ctr"/>
        <c:lblOffset val="100"/>
        <c:tickLblSkip val="1"/>
        <c:tickMarkSkip val="1"/>
      </c:catAx>
      <c:valAx>
        <c:axId val="83951616"/>
        <c:scaling>
          <c:orientation val="minMax"/>
        </c:scaling>
        <c:axPos val="l"/>
        <c:numFmt formatCode="General" sourceLinked="1"/>
        <c:majorTickMark val="none"/>
        <c:tickLblPos val="none"/>
        <c:spPr>
          <a:ln w="2946">
            <a:solidFill>
              <a:srgbClr val="000000"/>
            </a:solidFill>
            <a:prstDash val="solid"/>
          </a:ln>
        </c:spPr>
        <c:crossAx val="83945728"/>
        <c:crosses val="autoZero"/>
        <c:crossBetween val="between"/>
      </c:valAx>
      <c:spPr>
        <a:noFill/>
        <a:ln w="23567">
          <a:noFill/>
        </a:ln>
      </c:spPr>
    </c:plotArea>
    <c:legend>
      <c:legendPos val="r"/>
      <c:layout>
        <c:manualLayout>
          <c:xMode val="edge"/>
          <c:yMode val="edge"/>
          <c:x val="0.73646209386281569"/>
          <c:y val="0.48947368421052645"/>
          <c:w val="0.24187725631768953"/>
          <c:h val="0.17894736842105274"/>
        </c:manualLayout>
      </c:layout>
      <c:spPr>
        <a:solidFill>
          <a:srgbClr val="FFFFFF"/>
        </a:solidFill>
        <a:ln w="2946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42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view3D>
      <c:hPercent val="102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5087719298245612E-2"/>
          <c:y val="0.10084412117976777"/>
          <c:w val="0.96491228070175439"/>
          <c:h val="0.52385946074922451"/>
        </c:manualLayout>
      </c:layout>
      <c:bar3DChart>
        <c:barDir val="col"/>
        <c:grouping val="clustered"/>
        <c:ser>
          <c:idx val="0"/>
          <c:order val="0"/>
          <c:tx>
            <c:strRef>
              <c:f>Intake!$B$1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9999FF"/>
            </a:solidFill>
            <a:ln w="11559">
              <a:solidFill>
                <a:srgbClr val="000000"/>
              </a:solidFill>
              <a:prstDash val="solid"/>
            </a:ln>
          </c:spPr>
          <c:cat>
            <c:strRef>
              <c:f>Intake!$A$2:$A$6</c:f>
              <c:strCache>
                <c:ptCount val="5"/>
                <c:pt idx="0">
                  <c:v>Restless / Overactive</c:v>
                </c:pt>
                <c:pt idx="1">
                  <c:v>Loses temper quickly</c:v>
                </c:pt>
                <c:pt idx="2">
                  <c:v>Many worries or often seems worried</c:v>
                </c:pt>
                <c:pt idx="3">
                  <c:v>Unhappy, depressed, tearful</c:v>
                </c:pt>
                <c:pt idx="4">
                  <c:v>Many fears</c:v>
                </c:pt>
              </c:strCache>
            </c:strRef>
          </c:cat>
          <c:val>
            <c:numRef>
              <c:f>Intake!$B$2:$B$6</c:f>
              <c:numCache>
                <c:formatCode>General</c:formatCode>
                <c:ptCount val="5"/>
                <c:pt idx="0">
                  <c:v>17</c:v>
                </c:pt>
                <c:pt idx="1">
                  <c:v>16</c:v>
                </c:pt>
                <c:pt idx="2">
                  <c:v>14</c:v>
                </c:pt>
                <c:pt idx="3">
                  <c:v>10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tx>
            <c:strRef>
              <c:f>Intake!$C$1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93366"/>
            </a:solidFill>
            <a:ln w="11559">
              <a:solidFill>
                <a:srgbClr val="000000"/>
              </a:solidFill>
              <a:prstDash val="solid"/>
            </a:ln>
          </c:spPr>
          <c:cat>
            <c:strRef>
              <c:f>Intake!$A$2:$A$6</c:f>
              <c:strCache>
                <c:ptCount val="5"/>
                <c:pt idx="0">
                  <c:v>Restless / Overactive</c:v>
                </c:pt>
                <c:pt idx="1">
                  <c:v>Loses temper quickly</c:v>
                </c:pt>
                <c:pt idx="2">
                  <c:v>Many worries or often seems worried</c:v>
                </c:pt>
                <c:pt idx="3">
                  <c:v>Unhappy, depressed, tearful</c:v>
                </c:pt>
                <c:pt idx="4">
                  <c:v>Many fears</c:v>
                </c:pt>
              </c:strCache>
            </c:strRef>
          </c:cat>
          <c:val>
            <c:numRef>
              <c:f>Intake!$C$2:$C$6</c:f>
              <c:numCache>
                <c:formatCode>General</c:formatCode>
                <c:ptCount val="5"/>
                <c:pt idx="0">
                  <c:v>2</c:v>
                </c:pt>
                <c:pt idx="1">
                  <c:v>5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</c:ser>
        <c:ser>
          <c:idx val="2"/>
          <c:order val="2"/>
          <c:tx>
            <c:strRef>
              <c:f>Intake!$D$1</c:f>
              <c:strCache>
                <c:ptCount val="1"/>
                <c:pt idx="0">
                  <c:v>Somewhat</c:v>
                </c:pt>
              </c:strCache>
            </c:strRef>
          </c:tx>
          <c:spPr>
            <a:solidFill>
              <a:srgbClr val="FFFFCC"/>
            </a:solidFill>
            <a:ln w="11559">
              <a:solidFill>
                <a:srgbClr val="000000"/>
              </a:solidFill>
              <a:prstDash val="solid"/>
            </a:ln>
          </c:spPr>
          <c:cat>
            <c:strRef>
              <c:f>Intake!$A$2:$A$6</c:f>
              <c:strCache>
                <c:ptCount val="5"/>
                <c:pt idx="0">
                  <c:v>Restless / Overactive</c:v>
                </c:pt>
                <c:pt idx="1">
                  <c:v>Loses temper quickly</c:v>
                </c:pt>
                <c:pt idx="2">
                  <c:v>Many worries or often seems worried</c:v>
                </c:pt>
                <c:pt idx="3">
                  <c:v>Unhappy, depressed, tearful</c:v>
                </c:pt>
                <c:pt idx="4">
                  <c:v>Many fears</c:v>
                </c:pt>
              </c:strCache>
            </c:strRef>
          </c:cat>
          <c:val>
            <c:numRef>
              <c:f>Intake!$D$2:$D$6</c:f>
              <c:numCache>
                <c:formatCode>General</c:formatCode>
                <c:ptCount val="5"/>
                <c:pt idx="0">
                  <c:v>9</c:v>
                </c:pt>
                <c:pt idx="1">
                  <c:v>7</c:v>
                </c:pt>
                <c:pt idx="2">
                  <c:v>9</c:v>
                </c:pt>
                <c:pt idx="3">
                  <c:v>11</c:v>
                </c:pt>
                <c:pt idx="4">
                  <c:v>6</c:v>
                </c:pt>
              </c:numCache>
            </c:numRef>
          </c:val>
        </c:ser>
        <c:dLbls>
          <c:showVal val="1"/>
        </c:dLbls>
        <c:shape val="box"/>
        <c:axId val="81484032"/>
        <c:axId val="81498112"/>
        <c:axId val="0"/>
      </c:bar3DChart>
      <c:catAx>
        <c:axId val="81484032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54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498112"/>
        <c:crosses val="autoZero"/>
        <c:auto val="1"/>
        <c:lblAlgn val="ctr"/>
        <c:lblOffset val="100"/>
        <c:tickLblSkip val="1"/>
        <c:tickMarkSkip val="1"/>
      </c:catAx>
      <c:valAx>
        <c:axId val="8149811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484032"/>
        <c:crosses val="autoZero"/>
        <c:crossBetween val="between"/>
      </c:valAx>
      <c:spPr>
        <a:noFill/>
        <a:ln w="23119">
          <a:noFill/>
        </a:ln>
      </c:spPr>
    </c:plotArea>
    <c:legend>
      <c:legendPos val="t"/>
      <c:layout>
        <c:manualLayout>
          <c:xMode val="edge"/>
          <c:yMode val="edge"/>
          <c:x val="0.31659483354054435"/>
          <c:y val="1.8575757575757575E-2"/>
          <c:w val="0.35511442648616293"/>
          <c:h val="4.6383513501490295E-2"/>
        </c:manualLayout>
      </c:layout>
      <c:spPr>
        <a:solidFill>
          <a:srgbClr val="FFFFFF"/>
        </a:solidFill>
        <a:ln w="2890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942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2890">
      <a:solidFill>
        <a:srgbClr val="000000"/>
      </a:solidFill>
      <a:prstDash val="solid"/>
    </a:ln>
  </c:spPr>
  <c:txPr>
    <a:bodyPr/>
    <a:lstStyle/>
    <a:p>
      <a:pPr>
        <a:defRPr sz="102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hPercent val="94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8834951456310683E-2"/>
          <c:y val="0.1477053562749101"/>
          <c:w val="0.92556634304207108"/>
          <c:h val="0.4749555263925343"/>
        </c:manualLayout>
      </c:layout>
      <c:bar3DChart>
        <c:barDir val="col"/>
        <c:grouping val="clustered"/>
        <c:ser>
          <c:idx val="0"/>
          <c:order val="0"/>
          <c:tx>
            <c:strRef>
              <c:f>'6 Month'!$B$1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9999FF"/>
            </a:solidFill>
            <a:ln w="13520">
              <a:solidFill>
                <a:srgbClr val="000000"/>
              </a:solidFill>
              <a:prstDash val="solid"/>
            </a:ln>
          </c:spPr>
          <c:cat>
            <c:strRef>
              <c:f>'6 Month'!$A$2:$A$6</c:f>
              <c:strCache>
                <c:ptCount val="5"/>
                <c:pt idx="0">
                  <c:v>Restless / Overactive</c:v>
                </c:pt>
                <c:pt idx="1">
                  <c:v>Loses temper quickly</c:v>
                </c:pt>
                <c:pt idx="2">
                  <c:v>Many worries or often seems worried</c:v>
                </c:pt>
                <c:pt idx="3">
                  <c:v>Unhappy, depressed, tearful</c:v>
                </c:pt>
                <c:pt idx="4">
                  <c:v>Many fears</c:v>
                </c:pt>
              </c:strCache>
            </c:strRef>
          </c:cat>
          <c:val>
            <c:numRef>
              <c:f>'6 Month'!$B$2:$B$6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'6 Month'!$C$1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93366"/>
            </a:solidFill>
            <a:ln w="13520">
              <a:solidFill>
                <a:srgbClr val="000000"/>
              </a:solidFill>
              <a:prstDash val="solid"/>
            </a:ln>
          </c:spPr>
          <c:cat>
            <c:strRef>
              <c:f>'6 Month'!$A$2:$A$6</c:f>
              <c:strCache>
                <c:ptCount val="5"/>
                <c:pt idx="0">
                  <c:v>Restless / Overactive</c:v>
                </c:pt>
                <c:pt idx="1">
                  <c:v>Loses temper quickly</c:v>
                </c:pt>
                <c:pt idx="2">
                  <c:v>Many worries or often seems worried</c:v>
                </c:pt>
                <c:pt idx="3">
                  <c:v>Unhappy, depressed, tearful</c:v>
                </c:pt>
                <c:pt idx="4">
                  <c:v>Many fears</c:v>
                </c:pt>
              </c:strCache>
            </c:strRef>
          </c:cat>
          <c:val>
            <c:numRef>
              <c:f>'6 Month'!$C$2:$C$6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</c:ser>
        <c:ser>
          <c:idx val="2"/>
          <c:order val="2"/>
          <c:tx>
            <c:strRef>
              <c:f>'6 Month'!$D$1</c:f>
              <c:strCache>
                <c:ptCount val="1"/>
                <c:pt idx="0">
                  <c:v>Somewhat</c:v>
                </c:pt>
              </c:strCache>
            </c:strRef>
          </c:tx>
          <c:spPr>
            <a:solidFill>
              <a:srgbClr val="FFFFCC"/>
            </a:solidFill>
            <a:ln w="13520">
              <a:solidFill>
                <a:srgbClr val="000000"/>
              </a:solidFill>
              <a:prstDash val="solid"/>
            </a:ln>
          </c:spPr>
          <c:cat>
            <c:strRef>
              <c:f>'6 Month'!$A$2:$A$6</c:f>
              <c:strCache>
                <c:ptCount val="5"/>
                <c:pt idx="0">
                  <c:v>Restless / Overactive</c:v>
                </c:pt>
                <c:pt idx="1">
                  <c:v>Loses temper quickly</c:v>
                </c:pt>
                <c:pt idx="2">
                  <c:v>Many worries or often seems worried</c:v>
                </c:pt>
                <c:pt idx="3">
                  <c:v>Unhappy, depressed, tearful</c:v>
                </c:pt>
                <c:pt idx="4">
                  <c:v>Many fears</c:v>
                </c:pt>
              </c:strCache>
            </c:strRef>
          </c:cat>
          <c:val>
            <c:numRef>
              <c:f>'6 Month'!$D$2:$D$6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Val val="1"/>
        </c:dLbls>
        <c:shape val="box"/>
        <c:axId val="81439360"/>
        <c:axId val="81449344"/>
        <c:axId val="0"/>
      </c:bar3DChart>
      <c:catAx>
        <c:axId val="81439360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5400000" vert="horz"/>
          <a:lstStyle/>
          <a:p>
            <a:pPr>
              <a:defRPr sz="1091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449344"/>
        <c:crosses val="autoZero"/>
        <c:auto val="1"/>
        <c:lblAlgn val="ctr"/>
        <c:lblOffset val="0"/>
        <c:tickLblSkip val="1"/>
        <c:tickMarkSkip val="1"/>
      </c:catAx>
      <c:valAx>
        <c:axId val="8144934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439360"/>
        <c:crosses val="autoZero"/>
        <c:crossBetween val="between"/>
      </c:valAx>
      <c:spPr>
        <a:noFill/>
        <a:ln w="27040">
          <a:noFill/>
        </a:ln>
      </c:spPr>
    </c:plotArea>
    <c:legend>
      <c:legendPos val="t"/>
      <c:layout>
        <c:manualLayout>
          <c:xMode val="edge"/>
          <c:yMode val="edge"/>
          <c:x val="0.26801646153454117"/>
          <c:y val="2.0416788179255373E-2"/>
          <c:w val="0.42836811660678342"/>
          <c:h val="6.5653943680768712E-2"/>
        </c:manualLayout>
      </c:layout>
      <c:spPr>
        <a:solidFill>
          <a:srgbClr val="FFFFFF"/>
        </a:solidFill>
        <a:ln w="3380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926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380">
      <a:solidFill>
        <a:srgbClr val="000000"/>
      </a:solidFill>
      <a:prstDash val="solid"/>
    </a:ln>
  </c:spPr>
  <c:txPr>
    <a:bodyPr/>
    <a:lstStyle/>
    <a:p>
      <a:pPr>
        <a:defRPr sz="1277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1.5873015873015879E-2"/>
          <c:y val="2.3980815347721826E-2"/>
          <c:w val="0.80793650793650773"/>
          <c:h val="0.95203836930455632"/>
        </c:manualLayout>
      </c:layout>
      <c:barChart>
        <c:barDir val="col"/>
        <c:grouping val="clustered"/>
        <c:gapWidth val="100"/>
        <c:axId val="82110336"/>
        <c:axId val="81834368"/>
      </c:barChart>
      <c:catAx>
        <c:axId val="82110336"/>
        <c:scaling>
          <c:orientation val="minMax"/>
        </c:scaling>
        <c:axPos val="b"/>
        <c:tickLblPos val="nextTo"/>
        <c:spPr>
          <a:ln w="178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78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834368"/>
        <c:crosses val="autoZero"/>
        <c:auto val="1"/>
        <c:lblAlgn val="ctr"/>
        <c:lblOffset val="100"/>
        <c:tickLblSkip val="1"/>
        <c:tickMarkSkip val="1"/>
      </c:catAx>
      <c:valAx>
        <c:axId val="81834368"/>
        <c:scaling>
          <c:orientation val="minMax"/>
        </c:scaling>
        <c:axPos val="l"/>
        <c:majorGridlines>
          <c:spPr>
            <a:ln w="1786">
              <a:solidFill>
                <a:schemeClr val="tx1"/>
              </a:solidFill>
              <a:prstDash val="solid"/>
            </a:ln>
          </c:spPr>
        </c:majorGridlines>
        <c:tickLblPos val="nextTo"/>
        <c:spPr>
          <a:ln w="17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1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10336"/>
        <c:crosses val="autoZero"/>
        <c:crossBetween val="between"/>
      </c:valAx>
      <c:spPr>
        <a:noFill/>
        <a:ln w="14286">
          <a:noFill/>
        </a:ln>
      </c:spPr>
    </c:plotArea>
    <c:legend>
      <c:legendPos val="r"/>
      <c:layout>
        <c:manualLayout>
          <c:xMode val="edge"/>
          <c:yMode val="edge"/>
          <c:x val="0.8412698412698415"/>
          <c:y val="0.34532374100719432"/>
          <c:w val="0.15238095238095239"/>
          <c:h val="0.30935251798561186"/>
        </c:manualLayout>
      </c:layout>
      <c:spPr>
        <a:noFill/>
        <a:ln w="1786">
          <a:solidFill>
            <a:schemeClr val="tx1"/>
          </a:solidFill>
          <a:prstDash val="solid"/>
        </a:ln>
      </c:spPr>
      <c:txPr>
        <a:bodyPr/>
        <a:lstStyle/>
        <a:p>
          <a:pPr>
            <a:defRPr sz="931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1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hPercent val="63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8595041322314057E-2"/>
          <c:y val="3.3962264150943396E-2"/>
          <c:w val="0.8016528925619838"/>
          <c:h val="0.67924528301886833"/>
        </c:manualLayout>
      </c:layout>
      <c:bar3DChart>
        <c:barDir val="col"/>
        <c:grouping val="clustered"/>
        <c:ser>
          <c:idx val="0"/>
          <c:order val="0"/>
          <c:tx>
            <c:strRef>
              <c:f>'Loss of personal time'!$B$1</c:f>
              <c:strCache>
                <c:ptCount val="1"/>
                <c:pt idx="0">
                  <c:v>Intake</c:v>
                </c:pt>
              </c:strCache>
            </c:strRef>
          </c:tx>
          <c:spPr>
            <a:solidFill>
              <a:srgbClr val="9999FF"/>
            </a:solidFill>
            <a:ln w="16139">
              <a:solidFill>
                <a:srgbClr val="000000"/>
              </a:solidFill>
              <a:prstDash val="solid"/>
            </a:ln>
          </c:spPr>
          <c:cat>
            <c:strRef>
              <c:f>'Loss of personal time'!$A$2:$A$7</c:f>
              <c:strCache>
                <c:ptCount val="6"/>
                <c:pt idx="0">
                  <c:v>Unknown</c:v>
                </c:pt>
                <c:pt idx="1">
                  <c:v>Not at all</c:v>
                </c:pt>
                <c:pt idx="2">
                  <c:v>A little</c:v>
                </c:pt>
                <c:pt idx="3">
                  <c:v>Somewhat</c:v>
                </c:pt>
                <c:pt idx="4">
                  <c:v>Quite a bit</c:v>
                </c:pt>
                <c:pt idx="5">
                  <c:v>Very much</c:v>
                </c:pt>
              </c:strCache>
            </c:strRef>
          </c:cat>
          <c:val>
            <c:numRef>
              <c:f>'Loss of personal time'!$B$2:$B$7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6</c:v>
                </c:pt>
                <c:pt idx="4">
                  <c:v>10</c:v>
                </c:pt>
                <c:pt idx="5">
                  <c:v>9</c:v>
                </c:pt>
              </c:numCache>
            </c:numRef>
          </c:val>
        </c:ser>
        <c:ser>
          <c:idx val="1"/>
          <c:order val="1"/>
          <c:tx>
            <c:strRef>
              <c:f>'Loss of personal time'!$C$1</c:f>
              <c:strCache>
                <c:ptCount val="1"/>
                <c:pt idx="0">
                  <c:v>6 Months</c:v>
                </c:pt>
              </c:strCache>
            </c:strRef>
          </c:tx>
          <c:spPr>
            <a:solidFill>
              <a:srgbClr val="993366"/>
            </a:solidFill>
            <a:ln w="16139">
              <a:solidFill>
                <a:srgbClr val="000000"/>
              </a:solidFill>
              <a:prstDash val="solid"/>
            </a:ln>
          </c:spPr>
          <c:cat>
            <c:strRef>
              <c:f>'Loss of personal time'!$A$2:$A$7</c:f>
              <c:strCache>
                <c:ptCount val="6"/>
                <c:pt idx="0">
                  <c:v>Unknown</c:v>
                </c:pt>
                <c:pt idx="1">
                  <c:v>Not at all</c:v>
                </c:pt>
                <c:pt idx="2">
                  <c:v>A little</c:v>
                </c:pt>
                <c:pt idx="3">
                  <c:v>Somewhat</c:v>
                </c:pt>
                <c:pt idx="4">
                  <c:v>Quite a bit</c:v>
                </c:pt>
                <c:pt idx="5">
                  <c:v>Very much</c:v>
                </c:pt>
              </c:strCache>
            </c:strRef>
          </c:cat>
          <c:val>
            <c:numRef>
              <c:f>'Loss of personal time'!$C$2:$C$7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</c:ser>
        <c:gapDepth val="0"/>
        <c:shape val="box"/>
        <c:axId val="82285312"/>
        <c:axId val="82286848"/>
        <c:axId val="0"/>
      </c:bar3DChart>
      <c:catAx>
        <c:axId val="82285312"/>
        <c:scaling>
          <c:orientation val="minMax"/>
        </c:scaling>
        <c:axPos val="b"/>
        <c:numFmt formatCode="General" sourceLinked="1"/>
        <c:tickLblPos val="low"/>
        <c:spPr>
          <a:ln w="12104">
            <a:noFill/>
          </a:ln>
        </c:spPr>
        <c:txPr>
          <a:bodyPr rot="540000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286848"/>
        <c:crosses val="autoZero"/>
        <c:auto val="1"/>
        <c:lblAlgn val="ctr"/>
        <c:lblOffset val="100"/>
        <c:tickLblSkip val="1"/>
        <c:tickMarkSkip val="1"/>
      </c:catAx>
      <c:valAx>
        <c:axId val="82286848"/>
        <c:scaling>
          <c:orientation val="minMax"/>
        </c:scaling>
        <c:axPos val="l"/>
        <c:numFmt formatCode="General" sourceLinked="1"/>
        <c:majorTickMark val="none"/>
        <c:tickLblPos val="none"/>
        <c:spPr>
          <a:ln w="4035">
            <a:solidFill>
              <a:srgbClr val="000000"/>
            </a:solidFill>
            <a:prstDash val="solid"/>
          </a:ln>
        </c:spPr>
        <c:crossAx val="82285312"/>
        <c:crosses val="autoZero"/>
        <c:crossBetween val="between"/>
      </c:valAx>
      <c:spPr>
        <a:noFill/>
        <a:ln w="32278">
          <a:noFill/>
        </a:ln>
      </c:spPr>
    </c:plotArea>
    <c:legend>
      <c:legendPos val="r"/>
      <c:layout>
        <c:manualLayout>
          <c:xMode val="edge"/>
          <c:yMode val="edge"/>
          <c:x val="0.84297520661157088"/>
          <c:y val="0.42264150943396228"/>
          <c:w val="0.14462809917355368"/>
          <c:h val="0.15471698113207563"/>
        </c:manualLayout>
      </c:layout>
      <c:spPr>
        <a:solidFill>
          <a:srgbClr val="FFFFFF"/>
        </a:solidFill>
        <a:ln w="403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403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5873015873015879E-2"/>
          <c:y val="2.3980815347721826E-2"/>
          <c:w val="0.80793650793650773"/>
          <c:h val="0.95203836930455632"/>
        </c:manualLayout>
      </c:layout>
      <c:barChart>
        <c:barDir val="col"/>
        <c:grouping val="clustered"/>
        <c:gapWidth val="100"/>
        <c:axId val="82621568"/>
        <c:axId val="82623104"/>
      </c:barChart>
      <c:catAx>
        <c:axId val="82621568"/>
        <c:scaling>
          <c:orientation val="minMax"/>
        </c:scaling>
        <c:axPos val="b"/>
        <c:tickLblPos val="nextTo"/>
        <c:spPr>
          <a:ln w="1547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68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23104"/>
        <c:crosses val="autoZero"/>
        <c:auto val="1"/>
        <c:lblAlgn val="ctr"/>
        <c:lblOffset val="100"/>
        <c:tickLblSkip val="1"/>
        <c:tickMarkSkip val="1"/>
      </c:catAx>
      <c:valAx>
        <c:axId val="82623104"/>
        <c:scaling>
          <c:orientation val="minMax"/>
        </c:scaling>
        <c:axPos val="l"/>
        <c:majorGridlines>
          <c:spPr>
            <a:ln w="1547">
              <a:solidFill>
                <a:schemeClr val="tx1"/>
              </a:solidFill>
              <a:prstDash val="solid"/>
            </a:ln>
          </c:spPr>
        </c:majorGridlines>
        <c:tickLblPos val="nextTo"/>
        <c:spPr>
          <a:ln w="15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21568"/>
        <c:crosses val="autoZero"/>
        <c:crossBetween val="between"/>
      </c:valAx>
      <c:spPr>
        <a:noFill/>
        <a:ln w="618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412698412698415"/>
          <c:y val="0.37170263788968844"/>
          <c:w val="0.15238095238095239"/>
          <c:h val="0.25899280575539568"/>
        </c:manualLayout>
      </c:layout>
      <c:spPr>
        <a:noFill/>
        <a:ln w="1547">
          <a:solidFill>
            <a:schemeClr val="tx1"/>
          </a:solidFill>
          <a:prstDash val="solid"/>
        </a:ln>
      </c:spPr>
      <c:txPr>
        <a:bodyPr/>
        <a:lstStyle/>
        <a:p>
          <a:pPr>
            <a:defRPr sz="80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/>
      <c:bar3DChart>
        <c:barDir val="col"/>
        <c:grouping val="clustered"/>
        <c:gapDepth val="0"/>
        <c:shape val="box"/>
        <c:axId val="82454016"/>
        <c:axId val="82455552"/>
        <c:axId val="0"/>
      </c:bar3DChart>
      <c:catAx>
        <c:axId val="82454016"/>
        <c:scaling>
          <c:orientation val="minMax"/>
        </c:scaling>
        <c:axPos val="b"/>
        <c:tickLblPos val="low"/>
        <c:spPr>
          <a:ln w="15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455552"/>
        <c:crosses val="autoZero"/>
        <c:auto val="1"/>
        <c:lblAlgn val="ctr"/>
        <c:lblOffset val="100"/>
        <c:tickMarkSkip val="1"/>
      </c:catAx>
      <c:valAx>
        <c:axId val="82455552"/>
        <c:scaling>
          <c:orientation val="minMax"/>
        </c:scaling>
        <c:axPos val="l"/>
        <c:majorGridlines>
          <c:spPr>
            <a:ln w="1547">
              <a:solidFill>
                <a:schemeClr val="tx1"/>
              </a:solidFill>
              <a:prstDash val="solid"/>
            </a:ln>
          </c:spPr>
        </c:majorGridlines>
        <c:tickLblPos val="nextTo"/>
        <c:spPr>
          <a:ln w="15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454016"/>
        <c:crosses val="autoZero"/>
        <c:crossBetween val="between"/>
      </c:valAx>
      <c:spPr>
        <a:noFill/>
        <a:ln w="12373">
          <a:noFill/>
        </a:ln>
      </c:spPr>
    </c:plotArea>
    <c:legend>
      <c:legendPos val="r"/>
      <c:layout>
        <c:manualLayout>
          <c:xMode val="edge"/>
          <c:yMode val="edge"/>
          <c:x val="0.95873015873015877"/>
          <c:y val="0.47242206235012002"/>
          <c:w val="3.4920634920634921E-2"/>
          <c:h val="5.7553956834532412E-2"/>
        </c:manualLayout>
      </c:layout>
      <c:spPr>
        <a:noFill/>
        <a:ln w="1547">
          <a:solidFill>
            <a:schemeClr val="tx1"/>
          </a:solidFill>
          <a:prstDash val="solid"/>
        </a:ln>
      </c:spPr>
      <c:txPr>
        <a:bodyPr/>
        <a:lstStyle/>
        <a:p>
          <a:pPr>
            <a:defRPr sz="80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hPercent val="63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0454545454545461E-2"/>
          <c:y val="3.7500000000000006E-2"/>
          <c:w val="0.77954545454545499"/>
          <c:h val="0.6625000000000002"/>
        </c:manualLayout>
      </c:layout>
      <c:bar3DChart>
        <c:barDir val="col"/>
        <c:grouping val="clustered"/>
        <c:ser>
          <c:idx val="0"/>
          <c:order val="0"/>
          <c:tx>
            <c:strRef>
              <c:f>'Missing work'!$B$1</c:f>
              <c:strCache>
                <c:ptCount val="1"/>
                <c:pt idx="0">
                  <c:v>Intake</c:v>
                </c:pt>
              </c:strCache>
            </c:strRef>
          </c:tx>
          <c:spPr>
            <a:solidFill>
              <a:srgbClr val="9999FF"/>
            </a:solidFill>
            <a:ln w="17973">
              <a:solidFill>
                <a:srgbClr val="000000"/>
              </a:solidFill>
              <a:prstDash val="solid"/>
            </a:ln>
          </c:spPr>
          <c:cat>
            <c:strRef>
              <c:f>'Missing work'!$A$2:$A$7</c:f>
              <c:strCache>
                <c:ptCount val="6"/>
                <c:pt idx="0">
                  <c:v>Unknown</c:v>
                </c:pt>
                <c:pt idx="1">
                  <c:v>Not at all</c:v>
                </c:pt>
                <c:pt idx="2">
                  <c:v>A little</c:v>
                </c:pt>
                <c:pt idx="3">
                  <c:v>Somewhat</c:v>
                </c:pt>
                <c:pt idx="4">
                  <c:v>Quite a bit</c:v>
                </c:pt>
                <c:pt idx="5">
                  <c:v>Very much</c:v>
                </c:pt>
              </c:strCache>
            </c:strRef>
          </c:cat>
          <c:val>
            <c:numRef>
              <c:f>'Missing work'!$B$2:$B$7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7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'Missing work'!$C$1</c:f>
              <c:strCache>
                <c:ptCount val="1"/>
                <c:pt idx="0">
                  <c:v>6 Months</c:v>
                </c:pt>
              </c:strCache>
            </c:strRef>
          </c:tx>
          <c:spPr>
            <a:solidFill>
              <a:srgbClr val="993366"/>
            </a:solidFill>
            <a:ln w="17973">
              <a:solidFill>
                <a:srgbClr val="000000"/>
              </a:solidFill>
              <a:prstDash val="solid"/>
            </a:ln>
          </c:spPr>
          <c:cat>
            <c:strRef>
              <c:f>'Missing work'!$A$2:$A$7</c:f>
              <c:strCache>
                <c:ptCount val="6"/>
                <c:pt idx="0">
                  <c:v>Unknown</c:v>
                </c:pt>
                <c:pt idx="1">
                  <c:v>Not at all</c:v>
                </c:pt>
                <c:pt idx="2">
                  <c:v>A little</c:v>
                </c:pt>
                <c:pt idx="3">
                  <c:v>Somewhat</c:v>
                </c:pt>
                <c:pt idx="4">
                  <c:v>Quite a bit</c:v>
                </c:pt>
                <c:pt idx="5">
                  <c:v>Very much</c:v>
                </c:pt>
              </c:strCache>
            </c:strRef>
          </c:cat>
          <c:val>
            <c:numRef>
              <c:f>'Missing work'!$C$2:$C$7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</c:numCache>
            </c:numRef>
          </c:val>
        </c:ser>
        <c:gapDepth val="0"/>
        <c:shape val="box"/>
        <c:axId val="82185600"/>
        <c:axId val="82199680"/>
        <c:axId val="0"/>
      </c:bar3DChart>
      <c:catAx>
        <c:axId val="82185600"/>
        <c:scaling>
          <c:orientation val="minMax"/>
        </c:scaling>
        <c:axPos val="b"/>
        <c:numFmt formatCode="General" sourceLinked="1"/>
        <c:tickLblPos val="low"/>
        <c:spPr>
          <a:ln w="13480">
            <a:noFill/>
          </a:ln>
        </c:spPr>
        <c:txPr>
          <a:bodyPr rot="5280000" vert="horz"/>
          <a:lstStyle/>
          <a:p>
            <a:pPr>
              <a:defRPr sz="1203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99680"/>
        <c:crosses val="autoZero"/>
        <c:auto val="1"/>
        <c:lblAlgn val="ctr"/>
        <c:lblOffset val="100"/>
        <c:tickLblSkip val="1"/>
        <c:tickMarkSkip val="1"/>
      </c:catAx>
      <c:valAx>
        <c:axId val="82199680"/>
        <c:scaling>
          <c:orientation val="minMax"/>
        </c:scaling>
        <c:axPos val="l"/>
        <c:numFmt formatCode="General" sourceLinked="1"/>
        <c:majorTickMark val="none"/>
        <c:tickLblPos val="none"/>
        <c:spPr>
          <a:ln w="4493">
            <a:solidFill>
              <a:srgbClr val="000000"/>
            </a:solidFill>
            <a:prstDash val="solid"/>
          </a:ln>
        </c:spPr>
        <c:crossAx val="82185600"/>
        <c:crosses val="autoZero"/>
        <c:crossBetween val="between"/>
      </c:valAx>
      <c:spPr>
        <a:noFill/>
        <a:ln w="35946">
          <a:noFill/>
        </a:ln>
      </c:spPr>
    </c:plotArea>
    <c:legend>
      <c:legendPos val="r"/>
      <c:layout>
        <c:manualLayout>
          <c:xMode val="edge"/>
          <c:yMode val="edge"/>
          <c:x val="0.84545454545454568"/>
          <c:y val="0.42083333333333334"/>
          <c:w val="0.14090909090909096"/>
          <c:h val="0.16250000000000001"/>
        </c:manualLayout>
      </c:layout>
      <c:spPr>
        <a:solidFill>
          <a:srgbClr val="FFFFFF"/>
        </a:solidFill>
        <a:ln w="4493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1104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4493">
      <a:solidFill>
        <a:srgbClr val="000000"/>
      </a:solidFill>
      <a:prstDash val="solid"/>
    </a:ln>
  </c:spPr>
  <c:txPr>
    <a:bodyPr/>
    <a:lstStyle/>
    <a:p>
      <a:pPr>
        <a:defRPr sz="1203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5873015873015879E-2"/>
          <c:y val="2.3980815347721826E-2"/>
          <c:w val="0.80793650793650773"/>
          <c:h val="0.95203836930455632"/>
        </c:manualLayout>
      </c:layout>
      <c:barChart>
        <c:barDir val="col"/>
        <c:grouping val="clustered"/>
        <c:gapWidth val="100"/>
        <c:axId val="82625280"/>
        <c:axId val="82736640"/>
      </c:barChart>
      <c:catAx>
        <c:axId val="82625280"/>
        <c:scaling>
          <c:orientation val="minMax"/>
        </c:scaling>
        <c:axPos val="b"/>
        <c:tickLblPos val="nextTo"/>
        <c:spPr>
          <a:ln w="1786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78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36640"/>
        <c:crosses val="autoZero"/>
        <c:auto val="1"/>
        <c:lblAlgn val="ctr"/>
        <c:lblOffset val="100"/>
        <c:tickLblSkip val="1"/>
        <c:tickMarkSkip val="1"/>
      </c:catAx>
      <c:valAx>
        <c:axId val="82736640"/>
        <c:scaling>
          <c:orientation val="minMax"/>
        </c:scaling>
        <c:axPos val="l"/>
        <c:majorGridlines>
          <c:spPr>
            <a:ln w="1786">
              <a:solidFill>
                <a:schemeClr val="tx1"/>
              </a:solidFill>
              <a:prstDash val="solid"/>
            </a:ln>
          </c:spPr>
        </c:majorGridlines>
        <c:tickLblPos val="nextTo"/>
        <c:spPr>
          <a:ln w="17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1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25280"/>
        <c:crosses val="autoZero"/>
        <c:crossBetween val="between"/>
      </c:valAx>
      <c:spPr>
        <a:noFill/>
        <a:ln w="714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412698412698415"/>
          <c:y val="0.34532374100719432"/>
          <c:w val="0.15238095238095239"/>
          <c:h val="0.30935251798561186"/>
        </c:manualLayout>
      </c:layout>
      <c:spPr>
        <a:noFill/>
        <a:ln w="1786">
          <a:solidFill>
            <a:schemeClr val="tx1"/>
          </a:solidFill>
          <a:prstDash val="solid"/>
        </a:ln>
      </c:spPr>
      <c:txPr>
        <a:bodyPr/>
        <a:lstStyle/>
        <a:p>
          <a:pPr>
            <a:defRPr sz="931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1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94E4A9-A491-4C86-923F-8FBD18D77A6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36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3B6EA9-8B50-408F-A5E3-236FAF2308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2E78E-AA44-460D-9434-C3E2B1661651}" type="slidenum">
              <a:rPr lang="en-US"/>
              <a:pPr/>
              <a:t>1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The following data represents the information collected from families via interviews/surveys covering the period from 07 2008 to present.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78CA29-FF05-4AA8-9F6B-A84892C2D03F}" type="slidenum">
              <a:rPr lang="en-US"/>
              <a:pPr/>
              <a:t>10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This information is self reporting as well.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9C732-3ED8-40BE-B63C-AF7360C3763E}" type="slidenum">
              <a:rPr lang="en-US"/>
              <a:pPr/>
              <a:t>11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A few of the questions from the Strengths and Difficulties Questionnaire were utilized for this chart.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A1E1F-5BC8-4551-A675-2CC5932A5D6E}" type="slidenum">
              <a:rPr lang="en-US"/>
              <a:pPr/>
              <a:t>15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Intake total: 28 </a:t>
            </a:r>
          </a:p>
          <a:p>
            <a:endParaRPr lang="en-US"/>
          </a:p>
          <a:p>
            <a:r>
              <a:rPr lang="en-US"/>
              <a:t>6 Month total: 13 </a:t>
            </a:r>
          </a:p>
          <a:p>
            <a:endParaRPr lang="en-US"/>
          </a:p>
          <a:p>
            <a:r>
              <a:rPr lang="en-US"/>
              <a:t>****This information is all self reported by the family members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0E6AFD-15E4-4865-9473-B6FACD45EFAF}" type="slidenum">
              <a:rPr lang="en-US"/>
              <a:pPr/>
              <a:t>16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Intake total: 28 </a:t>
            </a:r>
          </a:p>
          <a:p>
            <a:endParaRPr lang="en-US"/>
          </a:p>
          <a:p>
            <a:r>
              <a:rPr lang="en-US"/>
              <a:t>6 Month total: 13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AF69D-481A-4FBB-8988-56571144CA9F}" type="slidenum">
              <a:rPr lang="en-US"/>
              <a:pPr/>
              <a:t>17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Intake total: 28</a:t>
            </a:r>
          </a:p>
          <a:p>
            <a:endParaRPr lang="en-US"/>
          </a:p>
          <a:p>
            <a:r>
              <a:rPr lang="en-US"/>
              <a:t>6 Month total: 13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3DB15B-DF81-4EC9-9DCB-E4B6293F4FF9}" type="slidenum">
              <a:rPr lang="en-US"/>
              <a:pPr/>
              <a:t>18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Intake total: 28 </a:t>
            </a:r>
          </a:p>
          <a:p>
            <a:endParaRPr lang="en-US"/>
          </a:p>
          <a:p>
            <a:r>
              <a:rPr lang="en-US"/>
              <a:t>6 Month total: 13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72379-E82E-4127-86AD-990AEE21D9A8}" type="slidenum">
              <a:rPr lang="en-US"/>
              <a:pPr/>
              <a:t>19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Intake total: 28</a:t>
            </a:r>
          </a:p>
          <a:p>
            <a:endParaRPr lang="en-US"/>
          </a:p>
          <a:p>
            <a:r>
              <a:rPr lang="en-US"/>
              <a:t>6 Month total: 13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B45A54-4E17-4536-B0C9-CC6020E1010F}" type="slidenum">
              <a:rPr lang="en-US"/>
              <a:pPr/>
              <a:t>20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summary question was asked by all of the caregivers to ascertain how much of a toll has been taken by the family in dealing with their child’s emotional / behavioral issues.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873F5E-6911-4052-BB93-0BBA45BF202C}" type="slidenum">
              <a:rPr lang="en-US"/>
              <a:pPr/>
              <a:t>2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We have served a total of 27 physical clients, yet our count is actually 28 due to a discharged client being re-admitted to the program.</a:t>
            </a:r>
          </a:p>
          <a:p>
            <a:pPr>
              <a:buFontTx/>
              <a:buChar char="•"/>
            </a:pPr>
            <a:r>
              <a:rPr lang="en-US"/>
              <a:t>We have had two families discontinue with the program.  </a:t>
            </a:r>
          </a:p>
          <a:p>
            <a:pPr lvl="1">
              <a:buFontTx/>
              <a:buChar char="•"/>
            </a:pPr>
            <a:r>
              <a:rPr lang="en-US"/>
              <a:t>One of the youth was transferred to another Wraparound program and coordinated with adult residential services in another county.</a:t>
            </a:r>
          </a:p>
          <a:p>
            <a:pPr lvl="1">
              <a:buFontTx/>
              <a:buChar char="•"/>
            </a:pPr>
            <a:r>
              <a:rPr lang="en-US"/>
              <a:t>The other youth moved out of state weeks into the program.</a:t>
            </a:r>
          </a:p>
          <a:p>
            <a:pPr lvl="1">
              <a:buFontTx/>
              <a:buChar char="•"/>
            </a:pPr>
            <a:r>
              <a:rPr lang="en-US"/>
              <a:t>For the purpose of this presentation we will only be providing data collected on families that have completed the intake and follow up interviews.  (N=13)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364412-696C-4459-A1D1-CEDEAE399259}" type="slidenum">
              <a:rPr lang="en-US"/>
              <a:pPr/>
              <a:t>3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includes the following standardized forms:</a:t>
            </a:r>
          </a:p>
          <a:p>
            <a:pPr>
              <a:buFontTx/>
              <a:buChar char="•"/>
            </a:pPr>
            <a:r>
              <a:rPr lang="en-US"/>
              <a:t>WAWA Intake form (Wraparound Washington)</a:t>
            </a:r>
          </a:p>
          <a:p>
            <a:pPr>
              <a:buFontTx/>
              <a:buChar char="•"/>
            </a:pPr>
            <a:r>
              <a:rPr lang="en-US"/>
              <a:t>Family resource scale</a:t>
            </a:r>
          </a:p>
          <a:p>
            <a:pPr>
              <a:buFontTx/>
              <a:buChar char="•"/>
            </a:pPr>
            <a:r>
              <a:rPr lang="en-US"/>
              <a:t>Caregiver Strain</a:t>
            </a:r>
          </a:p>
          <a:p>
            <a:pPr>
              <a:buFontTx/>
              <a:buChar char="•"/>
            </a:pPr>
            <a:r>
              <a:rPr lang="en-US"/>
              <a:t>Strengths and difficulties questionnaire</a:t>
            </a:r>
          </a:p>
          <a:p>
            <a:pPr>
              <a:buFontTx/>
              <a:buChar char="•"/>
            </a:pPr>
            <a:r>
              <a:rPr lang="en-US"/>
              <a:t>Copies provided in your packet.</a:t>
            </a:r>
          </a:p>
          <a:p>
            <a:pPr>
              <a:buFontTx/>
              <a:buChar char="•"/>
            </a:pPr>
            <a:r>
              <a:rPr lang="en-US"/>
              <a:t>Baseline intake forms collect history of other system involvement during the six months prior to entering the program.</a:t>
            </a:r>
          </a:p>
          <a:p>
            <a:pPr>
              <a:buFontTx/>
              <a:buChar char="•"/>
            </a:pPr>
            <a:r>
              <a:rPr lang="en-US"/>
              <a:t>The WIFI forms are completed by the facilitators, caregivers and youth.  They provide information from the respondents points of view regarding their experience during the Wraparound process.</a:t>
            </a:r>
          </a:p>
          <a:p>
            <a:pPr>
              <a:buFontTx/>
              <a:buChar char="•"/>
            </a:pPr>
            <a:r>
              <a:rPr lang="en-US"/>
              <a:t>We have 12 month data but we will not include some of it in this report because the population is so small (3) 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ED69A2-DB0F-4131-8F3C-FEBA11B285D2}" type="slidenum">
              <a:rPr lang="en-US"/>
              <a:pPr/>
              <a:t>4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Being a new program, the majority of our referrals were from Mental Health.  As the program has grown, and continues to grow; we anticipate a much more diverse referral grouping in the future.</a:t>
            </a:r>
          </a:p>
          <a:p>
            <a:pPr>
              <a:buFontTx/>
              <a:buChar char="•"/>
            </a:pPr>
            <a:r>
              <a:rPr lang="en-US"/>
              <a:t>Children’s administration referrals: Be prepared to answer why we don’t get more referrals from them.  Talk to Eddie!!!</a:t>
            </a:r>
          </a:p>
          <a:p>
            <a:pPr>
              <a:buFontTx/>
              <a:buChar char="•"/>
            </a:pPr>
            <a:r>
              <a:rPr lang="en-US"/>
              <a:t>One family was a self referral by the mother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0E8AA4-145B-4779-800C-65CB8B3FE843}" type="slidenum">
              <a:rPr lang="en-US"/>
              <a:pPr/>
              <a:t>5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This slide covers the services the family were involved with during the six month period prior to them entering the Wraparound program.</a:t>
            </a:r>
          </a:p>
          <a:p>
            <a:pPr>
              <a:buFontTx/>
              <a:buChar char="•"/>
            </a:pPr>
            <a:r>
              <a:rPr lang="en-US"/>
              <a:t>Make a note about the residential treatment being substance abuse and/or mental health</a:t>
            </a:r>
          </a:p>
          <a:p>
            <a:pPr>
              <a:buFontTx/>
              <a:buChar char="•"/>
            </a:pPr>
            <a:r>
              <a:rPr lang="en-US"/>
              <a:t>Describe ARIS</a:t>
            </a:r>
          </a:p>
          <a:p>
            <a:pPr>
              <a:buFontTx/>
              <a:buChar char="•"/>
            </a:pPr>
            <a:r>
              <a:rPr lang="en-US"/>
              <a:t>These families did not come directly from any of these services</a:t>
            </a:r>
          </a:p>
          <a:p>
            <a:pPr>
              <a:buFontTx/>
              <a:buChar char="•"/>
            </a:pPr>
            <a:r>
              <a:rPr lang="en-US"/>
              <a:t>Other CA (Children’s Administration) includes FPS, IFPS, adoption support, child welfare or foster care</a:t>
            </a:r>
          </a:p>
          <a:p>
            <a:pPr>
              <a:buFontTx/>
              <a:buChar char="•"/>
            </a:pPr>
            <a:r>
              <a:rPr lang="en-US"/>
              <a:t>The other CA mentioned above is Family Preservation Services</a:t>
            </a:r>
          </a:p>
          <a:p>
            <a:pPr>
              <a:buFontTx/>
              <a:buChar char="•"/>
            </a:pPr>
            <a:r>
              <a:rPr lang="en-US"/>
              <a:t>CPS (CM, TK, AM – SR, AV, SI and JT)</a:t>
            </a:r>
          </a:p>
          <a:p>
            <a:pPr>
              <a:buFontTx/>
              <a:buChar char="•"/>
            </a:pPr>
            <a:r>
              <a:rPr lang="en-US"/>
              <a:t>OTHER (JT – FPS)</a:t>
            </a:r>
          </a:p>
          <a:p>
            <a:pPr>
              <a:buFontTx/>
              <a:buChar char="•"/>
            </a:pPr>
            <a:r>
              <a:rPr lang="en-US"/>
              <a:t>RES XMENT (MW)</a:t>
            </a:r>
          </a:p>
          <a:p>
            <a:pPr>
              <a:buFontTx/>
              <a:buChar char="•"/>
            </a:pPr>
            <a:r>
              <a:rPr lang="en-US"/>
              <a:t>MH HOSP (JH, MK, AM – SR, SI, JT)</a:t>
            </a:r>
          </a:p>
          <a:p>
            <a:pPr>
              <a:buFontTx/>
              <a:buChar char="•"/>
            </a:pPr>
            <a:r>
              <a:rPr lang="en-US"/>
              <a:t>JUV JUST (RS, MK, TK – SI)</a:t>
            </a:r>
          </a:p>
          <a:p>
            <a:pPr>
              <a:buFontTx/>
              <a:buChar char="•"/>
            </a:pPr>
            <a:r>
              <a:rPr lang="en-US"/>
              <a:t>ARIS (TK – SI, LJ)</a:t>
            </a:r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FB4B9-42DF-4D3F-9A64-40839260523E}" type="slidenum">
              <a:rPr lang="en-US"/>
              <a:pPr/>
              <a:t>6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This slide covers the services the family were involved with during the six month period prior to them entering the Wraparound program.</a:t>
            </a:r>
          </a:p>
          <a:p>
            <a:pPr>
              <a:buFontTx/>
              <a:buChar char="•"/>
            </a:pPr>
            <a:r>
              <a:rPr lang="en-US"/>
              <a:t>Make a note about the residential treatment being substance abuse and/or mental health</a:t>
            </a:r>
          </a:p>
          <a:p>
            <a:pPr>
              <a:buFontTx/>
              <a:buChar char="•"/>
            </a:pPr>
            <a:r>
              <a:rPr lang="en-US"/>
              <a:t>Describe ARIS</a:t>
            </a:r>
          </a:p>
          <a:p>
            <a:pPr>
              <a:buFontTx/>
              <a:buChar char="•"/>
            </a:pPr>
            <a:r>
              <a:rPr lang="en-US"/>
              <a:t>These families did not come directly from any of these services</a:t>
            </a:r>
          </a:p>
          <a:p>
            <a:pPr>
              <a:buFontTx/>
              <a:buChar char="•"/>
            </a:pPr>
            <a:r>
              <a:rPr lang="en-US"/>
              <a:t>Other CA (Children’s Administration) includes FPS, IFPS, adoption support, child welfare or foster care</a:t>
            </a:r>
          </a:p>
          <a:p>
            <a:pPr>
              <a:buFontTx/>
              <a:buChar char="•"/>
            </a:pPr>
            <a:r>
              <a:rPr lang="en-US"/>
              <a:t>JUV JUST (MK – MW / everyone else had existing cases that carried over)</a:t>
            </a:r>
          </a:p>
          <a:p>
            <a:pPr>
              <a:buFontTx/>
              <a:buChar char="•"/>
            </a:pPr>
            <a:r>
              <a:rPr lang="en-US"/>
              <a:t>CPS (MK)</a:t>
            </a:r>
          </a:p>
          <a:p>
            <a:pPr>
              <a:buFontTx/>
              <a:buChar char="•"/>
            </a:pPr>
            <a:r>
              <a:rPr lang="en-US"/>
              <a:t>RES XMENT (MK and MW) Clip and Sundown</a:t>
            </a:r>
          </a:p>
          <a:p>
            <a:pPr>
              <a:buFontTx/>
              <a:buChar char="•"/>
            </a:pPr>
            <a:r>
              <a:rPr lang="en-US"/>
              <a:t>OUT PAT SUB ABU (MW)</a:t>
            </a:r>
          </a:p>
          <a:p>
            <a:pPr>
              <a:buFontTx/>
              <a:buChar char="•"/>
            </a:pPr>
            <a:r>
              <a:rPr lang="en-US"/>
              <a:t>MH HOSP (SI and JT)</a:t>
            </a:r>
          </a:p>
          <a:p>
            <a:pPr>
              <a:buFontTx/>
              <a:buChar char="•"/>
            </a:pPr>
            <a:r>
              <a:rPr lang="en-US"/>
              <a:t>SPECIAL EDU (Sarah getting involved in a special program to get her on track)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7FB812-3C2F-4866-AB36-CB1FC806F909}" type="slidenum">
              <a:rPr lang="en-US"/>
              <a:pPr/>
              <a:t>7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This information was provided by the parents or guardians of the youth during the intake interview</a:t>
            </a:r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7B58D5-4B22-4665-88B3-016C816945CD}" type="slidenum">
              <a:rPr lang="en-US"/>
              <a:pPr/>
              <a:t>8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This information was provided by the parents or guardians of the youth during the intake interview</a:t>
            </a:r>
          </a:p>
          <a:p>
            <a:pPr>
              <a:buFontTx/>
              <a:buChar char="•"/>
            </a:pPr>
            <a:r>
              <a:rPr lang="en-US"/>
              <a:t>YOUTH ARRESTED ARE (MK and MW)</a:t>
            </a:r>
          </a:p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D1E46-65CD-4517-962C-EDB2EF8930CC}" type="slidenum">
              <a:rPr lang="en-US"/>
              <a:pPr/>
              <a:t>9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This information is self reporting as well.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040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6A854E1F-1CDE-4FBF-A247-E9EAD593C5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0407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0408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0409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0410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3E656-E10E-461C-9177-E7E7099A09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6D7CD-9764-4093-A450-712C162362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69A18404-B995-4C5C-A0C7-9D639E545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0" y="1905000"/>
            <a:ext cx="7010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0E998879-4A2D-4286-9231-80C64D62C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027CB36A-E593-4F40-8142-1A282BC590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0" y="19050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524000" y="40386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D03D701-7A3E-4127-9848-D6F2813C7D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C1D11-90F4-4C81-9DC0-F189AEDC1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6F1CC-D465-4D36-9062-B3AD27172E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03EBF-A9B3-4092-BB4F-EEC5A52C59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84C22-92B2-4705-9771-87EDD98E7E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CEE5C-032D-4167-B55B-90CD99B91D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67E31-616B-4261-9A44-A85CAD0B2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1B13F-838E-4F17-B708-AAF8193D4A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E6037-96E7-4DA7-B1AD-70EFC10D32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E4916B33-CC3F-495C-9508-25B1B47B467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9383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9384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29385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29386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Skagit Wraparound 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Data and Statistics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668338"/>
          </a:xfrm>
        </p:spPr>
        <p:txBody>
          <a:bodyPr/>
          <a:lstStyle/>
          <a:p>
            <a:pPr algn="ctr"/>
            <a:r>
              <a:rPr lang="en-US" sz="2400"/>
              <a:t>Caregiver Risk Factors at </a:t>
            </a:r>
            <a:r>
              <a:rPr lang="en-US" sz="2800"/>
              <a:t>Six mo.</a:t>
            </a:r>
            <a:r>
              <a:rPr lang="en-US" sz="2400"/>
              <a:t> ( 6mo.&gt;)</a:t>
            </a:r>
          </a:p>
        </p:txBody>
      </p:sp>
      <p:graphicFrame>
        <p:nvGraphicFramePr>
          <p:cNvPr id="241667" name="Group 3"/>
          <p:cNvGraphicFramePr>
            <a:graphicFrameLocks noGrp="1"/>
          </p:cNvGraphicFramePr>
          <p:nvPr>
            <p:ph type="tbl" idx="1"/>
          </p:nvPr>
        </p:nvGraphicFramePr>
        <p:xfrm>
          <a:off x="1600200" y="990600"/>
          <a:ext cx="6705600" cy="5440366"/>
        </p:xfrm>
        <a:graphic>
          <a:graphicData uri="http://schemas.openxmlformats.org/drawingml/2006/table">
            <a:tbl>
              <a:tblPr/>
              <a:tblGrid>
                <a:gridCol w="3752850"/>
                <a:gridCol w="1036638"/>
                <a:gridCol w="879475"/>
                <a:gridCol w="1036637"/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INDICATOR  (N = 13)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%YES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Under-supported chronic physical illness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Untreated mental illness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Untreated substance abuse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Psychiatric hospitalization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Incarceration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Domestic violence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Victim of physical or sexual abuse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Poverty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Other children in foster care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Exposure to substance abuse in the home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/>
              <a:t>Youth Mood Difficulties at Intake </a:t>
            </a:r>
            <a:r>
              <a:rPr lang="en-US" sz="2400" dirty="0" smtClean="0"/>
              <a:t>&amp; 6 moths</a:t>
            </a:r>
            <a:endParaRPr lang="en-US" sz="2400" dirty="0"/>
          </a:p>
        </p:txBody>
      </p:sp>
      <p:graphicFrame>
        <p:nvGraphicFramePr>
          <p:cNvPr id="7" name="Object 21"/>
          <p:cNvGraphicFramePr>
            <a:graphicFrameLocks noGrp="1" noChangeAspect="1"/>
          </p:cNvGraphicFramePr>
          <p:nvPr>
            <p:ph idx="1"/>
          </p:nvPr>
        </p:nvGraphicFramePr>
        <p:xfrm>
          <a:off x="381000" y="1905000"/>
          <a:ext cx="434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Object 23"/>
          <p:cNvGraphicFramePr>
            <a:graphicFrameLocks noChangeAspect="1"/>
          </p:cNvGraphicFramePr>
          <p:nvPr/>
        </p:nvGraphicFramePr>
        <p:xfrm>
          <a:off x="4876800" y="1905000"/>
          <a:ext cx="39243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/>
              <a:t>Education Status at Intake (6mo.&lt;)</a:t>
            </a:r>
          </a:p>
        </p:txBody>
      </p:sp>
      <p:graphicFrame>
        <p:nvGraphicFramePr>
          <p:cNvPr id="144466" name="Group 82"/>
          <p:cNvGraphicFramePr>
            <a:graphicFrameLocks noGrp="1"/>
          </p:cNvGraphicFramePr>
          <p:nvPr>
            <p:ph type="tbl" idx="1"/>
          </p:nvPr>
        </p:nvGraphicFramePr>
        <p:xfrm>
          <a:off x="1752600" y="1600200"/>
          <a:ext cx="6400800" cy="2818767"/>
        </p:xfrm>
        <a:graphic>
          <a:graphicData uri="http://schemas.openxmlformats.org/drawingml/2006/table">
            <a:tbl>
              <a:tblPr/>
              <a:tblGrid>
                <a:gridCol w="3429000"/>
                <a:gridCol w="990600"/>
                <a:gridCol w="914400"/>
                <a:gridCol w="1066800"/>
              </a:tblGrid>
              <a:tr h="4492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 =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% 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Enrolled in school or daycare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School changes or disruptions in past six months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Suspended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Expelled in past six months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/>
              <a:t>Education Status at Six Months</a:t>
            </a:r>
          </a:p>
        </p:txBody>
      </p:sp>
      <p:graphicFrame>
        <p:nvGraphicFramePr>
          <p:cNvPr id="153679" name="Group 79"/>
          <p:cNvGraphicFramePr>
            <a:graphicFrameLocks noGrp="1"/>
          </p:cNvGraphicFramePr>
          <p:nvPr>
            <p:ph type="tbl" idx="1"/>
          </p:nvPr>
        </p:nvGraphicFramePr>
        <p:xfrm>
          <a:off x="1371600" y="1600200"/>
          <a:ext cx="6400800" cy="2818767"/>
        </p:xfrm>
        <a:graphic>
          <a:graphicData uri="http://schemas.openxmlformats.org/drawingml/2006/table">
            <a:tbl>
              <a:tblPr/>
              <a:tblGrid>
                <a:gridCol w="3429000"/>
                <a:gridCol w="990600"/>
                <a:gridCol w="914400"/>
                <a:gridCol w="1066800"/>
              </a:tblGrid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School status at six months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 =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% 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Enrolled in school or daycare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School changes or disruptions in past six months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Suspended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Expelled in past six months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N=28 for intake / N=13 for 6 month / N=5 for 12 month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Caregiver Strain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following slides are the results of the Caregiver Strain Questionnaire depicting the intake and six month results.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Loss of Personal Time </a:t>
            </a: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1524000" y="2817813"/>
          <a:ext cx="3429000" cy="2287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Object 1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371600" y="1981200"/>
          <a:ext cx="6400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/>
              <a:t>Missing work or neglecting other duties 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752600" y="1905000"/>
          <a:ext cx="2970213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Object 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752600" y="4038600"/>
          <a:ext cx="2970213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Object 27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524000" y="1905000"/>
          <a:ext cx="6705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Disruption of family routines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524000" y="2817813"/>
          <a:ext cx="3429000" cy="2287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Object 1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371600" y="1600200"/>
          <a:ext cx="7010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en-US"/>
              <a:t>Family member having to do without necessities 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752600" y="1905000"/>
          <a:ext cx="2970213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994400" y="1905000"/>
          <a:ext cx="16510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Object 15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371600" y="1752600"/>
          <a:ext cx="6858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Financial Strain 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524000" y="2817813"/>
          <a:ext cx="3429000" cy="2287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371600" y="1828800"/>
          <a:ext cx="6477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 Demographics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905000"/>
            <a:ext cx="3421063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400"/>
              <a:t>Total of 28 youth and their families.	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One (1) youth was a readmission which results in an actual unduplicated count of 27.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Two (2) of the 28 families did not complete the engagement phase of Wraparound.  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Six (6) were non-Medicaid.</a:t>
            </a:r>
          </a:p>
          <a:p>
            <a:pPr lvl="1">
              <a:lnSpc>
                <a:spcPct val="90000"/>
              </a:lnSpc>
            </a:pPr>
            <a:endParaRPr lang="en-US" sz="1300"/>
          </a:p>
          <a:p>
            <a:pPr>
              <a:lnSpc>
                <a:spcPct val="90000"/>
              </a:lnSpc>
            </a:pPr>
            <a:r>
              <a:rPr lang="en-US" sz="1400"/>
              <a:t>The average length of time in the program was calculated using the number of current families and graduated families. 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Youth and families that did not complete the engagement phase of Wraparound are not included in the length of time in program calculation.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400"/>
          </a:p>
        </p:txBody>
      </p:sp>
      <p:graphicFrame>
        <p:nvGraphicFramePr>
          <p:cNvPr id="132101" name="Diagram 5"/>
          <p:cNvGraphicFramePr>
            <a:graphicFrameLocks/>
          </p:cNvGraphicFramePr>
          <p:nvPr>
            <p:ph sz="quarter" idx="3"/>
          </p:nvPr>
        </p:nvGraphicFramePr>
        <p:xfrm>
          <a:off x="5486400" y="3962400"/>
          <a:ext cx="3421063" cy="2006600"/>
        </p:xfrm>
        <a:graphic>
          <a:graphicData uri="http://schemas.openxmlformats.org/drawingml/2006/compatibility">
            <com:legacyDrawing xmlns:com="http://schemas.openxmlformats.org/drawingml/2006/compatibility" spid="_x0000_s132101"/>
          </a:graphicData>
        </a:graphic>
      </p:graphicFrame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5711825" y="1603375"/>
          <a:ext cx="3327400" cy="2249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132101" grpId="0"/>
      <p:bldGraphic spid="8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Caregiver summary question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228600" y="1676399"/>
          <a:ext cx="4343400" cy="3831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3914775" y="1676400"/>
          <a:ext cx="4745355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3962" name="Text Box 10"/>
          <p:cNvSpPr txBox="1">
            <a:spLocks noChangeArrowheads="1"/>
          </p:cNvSpPr>
          <p:nvPr/>
        </p:nvSpPr>
        <p:spPr bwMode="auto">
          <a:xfrm>
            <a:off x="1066800" y="5562600"/>
            <a:ext cx="723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1B81"/>
                </a:solidFill>
              </a:rPr>
              <a:t>In General, how much of a toll has your child’s emotional or behavioral problem taken on your family?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Total: N=28, More than six months: N=16, Less than six months: N=12 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Data Collection Completed </a:t>
            </a:r>
            <a:r>
              <a:rPr lang="en-US" sz="2500"/>
              <a:t>	</a:t>
            </a:r>
            <a:endParaRPr lang="en-US"/>
          </a:p>
        </p:txBody>
      </p:sp>
      <p:graphicFrame>
        <p:nvGraphicFramePr>
          <p:cNvPr id="134225" name="Group 81"/>
          <p:cNvGraphicFramePr>
            <a:graphicFrameLocks noGrp="1"/>
          </p:cNvGraphicFramePr>
          <p:nvPr>
            <p:ph type="tbl" idx="1"/>
          </p:nvPr>
        </p:nvGraphicFramePr>
        <p:xfrm>
          <a:off x="2173288" y="2078038"/>
          <a:ext cx="4997450" cy="3198813"/>
        </p:xfrm>
        <a:graphic>
          <a:graphicData uri="http://schemas.openxmlformats.org/drawingml/2006/table">
            <a:tbl>
              <a:tblPr/>
              <a:tblGrid>
                <a:gridCol w="893762"/>
                <a:gridCol w="652463"/>
                <a:gridCol w="714375"/>
                <a:gridCol w="595312"/>
                <a:gridCol w="714375"/>
                <a:gridCol w="666750"/>
                <a:gridCol w="760413"/>
              </a:tblGrid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Baseline intake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Baseline outcome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measures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 Month follow up to intake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 Month outcome  measures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 Month WIFI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12 Month outcome measures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Possible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Completed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Completion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Referral Source</a:t>
            </a:r>
          </a:p>
        </p:txBody>
      </p:sp>
      <p:graphicFrame>
        <p:nvGraphicFramePr>
          <p:cNvPr id="136239" name="Group 47"/>
          <p:cNvGraphicFramePr>
            <a:graphicFrameLocks noGrp="1"/>
          </p:cNvGraphicFramePr>
          <p:nvPr>
            <p:ph type="tbl" idx="1"/>
          </p:nvPr>
        </p:nvGraphicFramePr>
        <p:xfrm>
          <a:off x="1524000" y="1905000"/>
          <a:ext cx="7010400" cy="4454526"/>
        </p:xfrm>
        <a:graphic>
          <a:graphicData uri="http://schemas.openxmlformats.org/drawingml/2006/table">
            <a:tbl>
              <a:tblPr/>
              <a:tblGrid>
                <a:gridCol w="2336800"/>
                <a:gridCol w="2336800"/>
                <a:gridCol w="2336800"/>
              </a:tblGrid>
              <a:tr h="944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Referral Source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 =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Percent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Mental Health Agency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Children’s Administration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Juvenile Justice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Schools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Mental Health Hospital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Family/Parent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/>
              <a:t>Services 6&lt; Months Prior to Wraparound (N=13)</a:t>
            </a:r>
          </a:p>
        </p:txBody>
      </p:sp>
      <p:graphicFrame>
        <p:nvGraphicFramePr>
          <p:cNvPr id="142554" name="Group 218"/>
          <p:cNvGraphicFramePr>
            <a:graphicFrameLocks noGrp="1"/>
          </p:cNvGraphicFramePr>
          <p:nvPr>
            <p:ph type="tbl" idx="1"/>
          </p:nvPr>
        </p:nvGraphicFramePr>
        <p:xfrm>
          <a:off x="457200" y="1524000"/>
          <a:ext cx="8174038" cy="4267200"/>
        </p:xfrm>
        <a:graphic>
          <a:graphicData uri="http://schemas.openxmlformats.org/drawingml/2006/table">
            <a:tbl>
              <a:tblPr/>
              <a:tblGrid>
                <a:gridCol w="688975"/>
                <a:gridCol w="765175"/>
                <a:gridCol w="831850"/>
                <a:gridCol w="838200"/>
                <a:gridCol w="685800"/>
                <a:gridCol w="914400"/>
                <a:gridCol w="1066800"/>
                <a:gridCol w="838200"/>
                <a:gridCol w="685800"/>
                <a:gridCol w="858838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Juvenile Justice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Other CA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ARIS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Residential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Treatment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Outpatient Substance Abuse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Outpatient MH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MH Hosp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Special Edu.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Boys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Girls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Avg.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54%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92%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70%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/>
              <a:t>New services after entering Wraparound (N=13)</a:t>
            </a:r>
          </a:p>
        </p:txBody>
      </p:sp>
      <p:graphicFrame>
        <p:nvGraphicFramePr>
          <p:cNvPr id="266359" name="Group 119"/>
          <p:cNvGraphicFramePr>
            <a:graphicFrameLocks noGrp="1"/>
          </p:cNvGraphicFramePr>
          <p:nvPr>
            <p:ph type="tbl" idx="1"/>
          </p:nvPr>
        </p:nvGraphicFramePr>
        <p:xfrm>
          <a:off x="457200" y="1524000"/>
          <a:ext cx="8153400" cy="4267200"/>
        </p:xfrm>
        <a:graphic>
          <a:graphicData uri="http://schemas.openxmlformats.org/drawingml/2006/table">
            <a:tbl>
              <a:tblPr/>
              <a:tblGrid>
                <a:gridCol w="1066800"/>
                <a:gridCol w="762000"/>
                <a:gridCol w="609600"/>
                <a:gridCol w="762000"/>
                <a:gridCol w="685800"/>
                <a:gridCol w="990600"/>
                <a:gridCol w="914400"/>
                <a:gridCol w="838200"/>
                <a:gridCol w="685800"/>
                <a:gridCol w="8382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Juvenile Justice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Other CA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ARIS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Residential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Treatment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Outpatient Substance Abuse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Outpatient MH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MH Hosp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Special Edu.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Boys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Girls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Avg.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573088"/>
          </a:xfrm>
        </p:spPr>
        <p:txBody>
          <a:bodyPr/>
          <a:lstStyle/>
          <a:p>
            <a:r>
              <a:rPr lang="en-US" sz="2900"/>
              <a:t>Youth Risk Factors at </a:t>
            </a:r>
            <a:r>
              <a:rPr lang="en-US" sz="2800"/>
              <a:t>Intake</a:t>
            </a:r>
            <a:r>
              <a:rPr lang="en-US" sz="2900"/>
              <a:t> (6 mo.&lt;)</a:t>
            </a:r>
          </a:p>
        </p:txBody>
      </p:sp>
      <p:graphicFrame>
        <p:nvGraphicFramePr>
          <p:cNvPr id="137303" name="Group 87"/>
          <p:cNvGraphicFramePr>
            <a:graphicFrameLocks noGrp="1"/>
          </p:cNvGraphicFramePr>
          <p:nvPr>
            <p:ph type="tbl" idx="1"/>
          </p:nvPr>
        </p:nvGraphicFramePr>
        <p:xfrm>
          <a:off x="1524000" y="838200"/>
          <a:ext cx="7315200" cy="5588003"/>
        </p:xfrm>
        <a:graphic>
          <a:graphicData uri="http://schemas.openxmlformats.org/drawingml/2006/table">
            <a:tbl>
              <a:tblPr/>
              <a:tblGrid>
                <a:gridCol w="3278188"/>
                <a:gridCol w="1093787"/>
                <a:gridCol w="1114425"/>
                <a:gridCol w="1828800"/>
              </a:tblGrid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INDICATOR  (N = 13)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%YES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Did youth get arrested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Suicidal gestures or thoughts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Hit or strike another person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Damage property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Take property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Run away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Act worried or fearful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Have behavior problems at home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Problems due to alcohol or drugs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Receive outpatient MH counseling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Received inpatient MH treatment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573088"/>
          </a:xfrm>
        </p:spPr>
        <p:txBody>
          <a:bodyPr/>
          <a:lstStyle/>
          <a:p>
            <a:pPr algn="ctr"/>
            <a:r>
              <a:rPr lang="en-US" sz="2400"/>
              <a:t>Youth Risk Factors at Six Months (6 mo.&lt;)</a:t>
            </a:r>
          </a:p>
        </p:txBody>
      </p:sp>
      <p:graphicFrame>
        <p:nvGraphicFramePr>
          <p:cNvPr id="268291" name="Group 3"/>
          <p:cNvGraphicFramePr>
            <a:graphicFrameLocks noGrp="1"/>
          </p:cNvGraphicFramePr>
          <p:nvPr>
            <p:ph type="tbl" idx="1"/>
          </p:nvPr>
        </p:nvGraphicFramePr>
        <p:xfrm>
          <a:off x="1524000" y="838200"/>
          <a:ext cx="7315200" cy="5588003"/>
        </p:xfrm>
        <a:graphic>
          <a:graphicData uri="http://schemas.openxmlformats.org/drawingml/2006/table">
            <a:tbl>
              <a:tblPr/>
              <a:tblGrid>
                <a:gridCol w="3278188"/>
                <a:gridCol w="1093787"/>
                <a:gridCol w="1114425"/>
                <a:gridCol w="1828800"/>
              </a:tblGrid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INDICATOR  (N = 13)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%YES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Did youth get arrested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Suicidal gestures or thoughts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Hit or strike another person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Damage property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Take property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Run away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Act worried or fearful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Have behavior problems at home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Problems due to alcohol or drugs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Receive outpatient MH counseling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Received inpatient MH treatment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668338"/>
          </a:xfrm>
        </p:spPr>
        <p:txBody>
          <a:bodyPr/>
          <a:lstStyle/>
          <a:p>
            <a:pPr algn="ctr"/>
            <a:r>
              <a:rPr lang="en-US" sz="2400"/>
              <a:t>Caregiver Risk Factors at </a:t>
            </a:r>
            <a:r>
              <a:rPr lang="en-US" sz="2800"/>
              <a:t>Intake</a:t>
            </a:r>
            <a:r>
              <a:rPr lang="en-US" sz="2400"/>
              <a:t> ( 6mo.&lt;)</a:t>
            </a:r>
          </a:p>
        </p:txBody>
      </p:sp>
      <p:graphicFrame>
        <p:nvGraphicFramePr>
          <p:cNvPr id="139344" name="Group 80"/>
          <p:cNvGraphicFramePr>
            <a:graphicFrameLocks noGrp="1"/>
          </p:cNvGraphicFramePr>
          <p:nvPr>
            <p:ph type="tbl" idx="1"/>
          </p:nvPr>
        </p:nvGraphicFramePr>
        <p:xfrm>
          <a:off x="1600200" y="990600"/>
          <a:ext cx="6705600" cy="5729607"/>
        </p:xfrm>
        <a:graphic>
          <a:graphicData uri="http://schemas.openxmlformats.org/drawingml/2006/table">
            <a:tbl>
              <a:tblPr/>
              <a:tblGrid>
                <a:gridCol w="3752850"/>
                <a:gridCol w="1036638"/>
                <a:gridCol w="879475"/>
                <a:gridCol w="1036637"/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INDICATOR  (N = 13)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%YES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Under-supported chronic physical illness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Untreated mental illness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Untreated substance abuse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Psychiatric hospitalization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Incarceration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Domestic violence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Victim of physical or sexual abuse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Poverty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Other children in foster care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A0D82"/>
                          </a:solidFill>
                          <a:effectLst/>
                          <a:latin typeface="Arial" charset="0"/>
                        </a:rPr>
                        <a:t>Exposure to substance abuse in the home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3105</TotalTime>
  <Words>1641</Words>
  <Application>Microsoft Office PowerPoint</Application>
  <PresentationFormat>On-screen Show (4:3)</PresentationFormat>
  <Paragraphs>504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Wingdings</vt:lpstr>
      <vt:lpstr>Echo</vt:lpstr>
      <vt:lpstr>Skagit Wraparound </vt:lpstr>
      <vt:lpstr>Client Demographics</vt:lpstr>
      <vt:lpstr>Data Collection Completed  </vt:lpstr>
      <vt:lpstr>Referral Source</vt:lpstr>
      <vt:lpstr>Services 6&lt; Months Prior to Wraparound (N=13)</vt:lpstr>
      <vt:lpstr>New services after entering Wraparound (N=13)</vt:lpstr>
      <vt:lpstr>Youth Risk Factors at Intake (6 mo.&lt;)</vt:lpstr>
      <vt:lpstr>Youth Risk Factors at Six Months (6 mo.&lt;)</vt:lpstr>
      <vt:lpstr>Caregiver Risk Factors at Intake ( 6mo.&lt;)</vt:lpstr>
      <vt:lpstr>Caregiver Risk Factors at Six mo. ( 6mo.&gt;)</vt:lpstr>
      <vt:lpstr>Youth Mood Difficulties at Intake &amp; 6 moths</vt:lpstr>
      <vt:lpstr>Education Status at Intake (6mo.&lt;)</vt:lpstr>
      <vt:lpstr>Education Status at Six Months</vt:lpstr>
      <vt:lpstr>Caregiver Strain</vt:lpstr>
      <vt:lpstr>Loss of Personal Time </vt:lpstr>
      <vt:lpstr>Missing work or neglecting other duties </vt:lpstr>
      <vt:lpstr>Disruption of family routines</vt:lpstr>
      <vt:lpstr>Family member having to do without necessities </vt:lpstr>
      <vt:lpstr>Financial Strain </vt:lpstr>
      <vt:lpstr>Caregiver summary question</vt:lpstr>
    </vt:vector>
  </TitlesOfParts>
  <Company>Catholic Community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Skagit Wraparound </dc:title>
  <dc:creator>terrancee</dc:creator>
  <cp:lastModifiedBy>Julie_de_Losada</cp:lastModifiedBy>
  <cp:revision>66</cp:revision>
  <cp:lastPrinted>1601-01-01T00:00:00Z</cp:lastPrinted>
  <dcterms:created xsi:type="dcterms:W3CDTF">2009-08-26T22:12:54Z</dcterms:created>
  <dcterms:modified xsi:type="dcterms:W3CDTF">2009-11-10T00:33:22Z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