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rawings/legacyDiagramText4.bin" ContentType="application/vnd.ms-office.legacyDiagramText"/>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rawings/legacyDiagramText1.bin" ContentType="application/vnd.ms-office.legacyDiagramText"/>
  <Override PartName="/ppt/drawings/legacyDiagramText2.bin" ContentType="application/vnd.ms-office.legacyDiagramText"/>
  <Override PartName="/ppt/drawings/legacyDiagramText3.bin" ContentType="application/vnd.ms-office.legacyDiagramText"/>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6"/>
  </p:notesMasterIdLst>
  <p:handoutMasterIdLst>
    <p:handoutMasterId r:id="rId27"/>
  </p:handoutMasterIdLst>
  <p:sldIdLst>
    <p:sldId id="273" r:id="rId2"/>
    <p:sldId id="272" r:id="rId3"/>
    <p:sldId id="275" r:id="rId4"/>
    <p:sldId id="276" r:id="rId5"/>
    <p:sldId id="277" r:id="rId6"/>
    <p:sldId id="256" r:id="rId7"/>
    <p:sldId id="268" r:id="rId8"/>
    <p:sldId id="262" r:id="rId9"/>
    <p:sldId id="266" r:id="rId10"/>
    <p:sldId id="270" r:id="rId11"/>
    <p:sldId id="278" r:id="rId12"/>
    <p:sldId id="279" r:id="rId13"/>
    <p:sldId id="280" r:id="rId14"/>
    <p:sldId id="281" r:id="rId15"/>
    <p:sldId id="282" r:id="rId16"/>
    <p:sldId id="283" r:id="rId17"/>
    <p:sldId id="284" r:id="rId18"/>
    <p:sldId id="285" r:id="rId19"/>
    <p:sldId id="286" r:id="rId20"/>
    <p:sldId id="288" r:id="rId21"/>
    <p:sldId id="289" r:id="rId22"/>
    <p:sldId id="292" r:id="rId23"/>
    <p:sldId id="290" r:id="rId24"/>
    <p:sldId id="271" r:id="rId2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99"/>
    <a:srgbClr val="000000"/>
    <a:srgbClr val="00FF00"/>
    <a:srgbClr val="FF9FC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700" autoAdjust="0"/>
  </p:normalViewPr>
  <p:slideViewPr>
    <p:cSldViewPr>
      <p:cViewPr varScale="1">
        <p:scale>
          <a:sx n="123" d="100"/>
          <a:sy n="123" d="100"/>
        </p:scale>
        <p:origin x="-46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38" d="100"/>
          <a:sy n="38" d="100"/>
        </p:scale>
        <p:origin x="-1530"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06/relationships/legacyDocTextInfo" Target="legacyDocTextInfo.bin"/><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png"/></Relationships>
</file>

<file path=ppt/drawings/_rels/vmlDrawing5.vml.rels><?xml version="1.0" encoding="UTF-8" standalone="yes"?>
<Relationships xmlns="http://schemas.openxmlformats.org/package/2006/relationships"><Relationship Id="rId3" Type="http://schemas.microsoft.com/office/2006/relationships/legacyDiagramText" Target="legacyDiagramText3.bin"/><Relationship Id="rId2" Type="http://schemas.microsoft.com/office/2006/relationships/legacyDiagramText" Target="legacyDiagramText2.bin"/><Relationship Id="rId1" Type="http://schemas.microsoft.com/office/2006/relationships/legacyDiagramText" Target="legacyDiagramText1.bin"/><Relationship Id="rId4" Type="http://schemas.microsoft.com/office/2006/relationships/legacyDiagramText" Target="legacyDiagramText4.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Comic Sans MS" pitchFamily="66" charset="0"/>
              </a:defRPr>
            </a:lvl1pPr>
          </a:lstStyle>
          <a:p>
            <a:pPr>
              <a:defRPr/>
            </a:pPr>
            <a:endParaRPr lang="en-US"/>
          </a:p>
        </p:txBody>
      </p:sp>
      <p:sp>
        <p:nvSpPr>
          <p:cNvPr id="1945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Comic Sans MS" pitchFamily="66" charset="0"/>
              </a:defRPr>
            </a:lvl1pPr>
          </a:lstStyle>
          <a:p>
            <a:pPr>
              <a:defRPr/>
            </a:pPr>
            <a:endParaRPr lang="en-US"/>
          </a:p>
        </p:txBody>
      </p:sp>
      <p:sp>
        <p:nvSpPr>
          <p:cNvPr id="1946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Comic Sans MS" pitchFamily="66" charset="0"/>
              </a:defRPr>
            </a:lvl1pPr>
          </a:lstStyle>
          <a:p>
            <a:pPr>
              <a:defRPr/>
            </a:pPr>
            <a:endParaRPr lang="en-US"/>
          </a:p>
        </p:txBody>
      </p:sp>
      <p:sp>
        <p:nvSpPr>
          <p:cNvPr id="1946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Comic Sans MS" pitchFamily="66" charset="0"/>
              </a:defRPr>
            </a:lvl1pPr>
          </a:lstStyle>
          <a:p>
            <a:pPr>
              <a:defRPr/>
            </a:pPr>
            <a:fld id="{3470ADDD-506E-445E-9FE2-699A719F2B71}"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Comic Sans MS" pitchFamily="66" charset="0"/>
              </a:defRPr>
            </a:lvl1pPr>
          </a:lstStyle>
          <a:p>
            <a:pPr>
              <a:defRPr/>
            </a:pPr>
            <a:endParaRPr lang="en-US"/>
          </a:p>
        </p:txBody>
      </p:sp>
      <p:sp>
        <p:nvSpPr>
          <p:cNvPr id="1638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Comic Sans MS" pitchFamily="66" charset="0"/>
              </a:defRPr>
            </a:lvl1pPr>
          </a:lstStyle>
          <a:p>
            <a:pPr>
              <a:defRPr/>
            </a:pPr>
            <a:endParaRPr lang="en-US"/>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Comic Sans MS" pitchFamily="66" charset="0"/>
              </a:defRPr>
            </a:lvl1pPr>
          </a:lstStyle>
          <a:p>
            <a:pPr>
              <a:defRPr/>
            </a:pPr>
            <a:endParaRPr lang="en-US"/>
          </a:p>
        </p:txBody>
      </p:sp>
      <p:sp>
        <p:nvSpPr>
          <p:cNvPr id="1639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Comic Sans MS" pitchFamily="66" charset="0"/>
              </a:defRPr>
            </a:lvl1pPr>
          </a:lstStyle>
          <a:p>
            <a:pPr>
              <a:defRPr/>
            </a:pPr>
            <a:fld id="{00335BB7-7699-4E78-B5E5-0483FAE8FBC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p:spPr>
        <p:txBody>
          <a:bodyPr/>
          <a:lstStyle/>
          <a:p>
            <a:fld id="{67FDF9AC-9F1C-43D3-844A-F1A205F07C7B}" type="slidenum">
              <a:rPr lang="en-US" smtClean="0"/>
              <a:pPr/>
              <a:t>6</a:t>
            </a:fld>
            <a:endParaRPr lang="en-US" smtClean="0"/>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7"/>
          <p:cNvSpPr>
            <a:spLocks noGrp="1" noChangeArrowheads="1"/>
          </p:cNvSpPr>
          <p:nvPr>
            <p:ph type="sldNum" sz="quarter" idx="5"/>
          </p:nvPr>
        </p:nvSpPr>
        <p:spPr>
          <a:noFill/>
        </p:spPr>
        <p:txBody>
          <a:bodyPr/>
          <a:lstStyle/>
          <a:p>
            <a:fld id="{A110606D-CFB9-4A3D-8257-C326AFC2899B}" type="slidenum">
              <a:rPr lang="en-US" smtClean="0"/>
              <a:pPr/>
              <a:t>18</a:t>
            </a:fld>
            <a:endParaRPr lang="en-US" smtClean="0"/>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pPr eaLnBrk="1" hangingPunct="1"/>
            <a:r>
              <a:rPr lang="en-US" smtClean="0"/>
              <a:t>I am very happy to share some of the findings from our recently completed supply and demand study of Washington’s afterschool and youth development programs. This study was made possible through the generous support of the Gates Foundation, OSPI, CS Mott Foundation, the UW of Pierce County, and SOWA.</a:t>
            </a:r>
          </a:p>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Slide Image Placeholder 1"/>
          <p:cNvSpPr>
            <a:spLocks noGrp="1" noRot="1" noChangeAspect="1" noTextEdit="1"/>
          </p:cNvSpPr>
          <p:nvPr>
            <p:ph type="sldImg"/>
          </p:nvPr>
        </p:nvSpPr>
        <p:spPr>
          <a:ln/>
        </p:spPr>
      </p:sp>
      <p:sp>
        <p:nvSpPr>
          <p:cNvPr id="78850" name="Notes Placeholder 2"/>
          <p:cNvSpPr>
            <a:spLocks noGrp="1"/>
          </p:cNvSpPr>
          <p:nvPr>
            <p:ph type="body" idx="1"/>
          </p:nvPr>
        </p:nvSpPr>
        <p:spPr>
          <a:noFill/>
          <a:ln/>
        </p:spPr>
        <p:txBody>
          <a:bodyPr/>
          <a:lstStyle/>
          <a:p>
            <a:r>
              <a:rPr lang="en-US" smtClean="0"/>
              <a:t>One of the principal findings from our study involves the fact that as kids grow older, fewer of them are involved in regular programming. While a little more than a quarter of 6 to 8 year olds attend an afterschool program, half of them withdraw from attending a program between the ages of 9 to 12. Again, another half drop out of programs when they reach middle school. </a:t>
            </a:r>
          </a:p>
          <a:p>
            <a:endParaRPr lang="en-US" smtClean="0"/>
          </a:p>
          <a:p>
            <a:r>
              <a:rPr lang="en-US" smtClean="0"/>
              <a:t>The other significant finding was that among the programs surveyed many reported unfilled spaces. This is directly related to cost, and other barriers to access. It is common for free programs to have long waiting lists and empty space in programs that charge fees.</a:t>
            </a:r>
          </a:p>
          <a:p>
            <a:endParaRPr lang="en-US" smtClean="0"/>
          </a:p>
        </p:txBody>
      </p:sp>
      <p:sp>
        <p:nvSpPr>
          <p:cNvPr id="78851" name="Slide Number Placeholder 3"/>
          <p:cNvSpPr>
            <a:spLocks noGrp="1"/>
          </p:cNvSpPr>
          <p:nvPr>
            <p:ph type="sldNum" sz="quarter" idx="5"/>
          </p:nvPr>
        </p:nvSpPr>
        <p:spPr>
          <a:noFill/>
        </p:spPr>
        <p:txBody>
          <a:bodyPr/>
          <a:lstStyle/>
          <a:p>
            <a:fld id="{3C196A63-279F-4E54-9022-683C341B75A3}" type="slidenum">
              <a:rPr lang="en-US" smtClean="0"/>
              <a:pPr/>
              <a:t>19</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7"/>
          <p:cNvSpPr>
            <a:spLocks noGrp="1" noChangeArrowheads="1"/>
          </p:cNvSpPr>
          <p:nvPr>
            <p:ph type="sldNum" sz="quarter" idx="5"/>
          </p:nvPr>
        </p:nvSpPr>
        <p:spPr>
          <a:noFill/>
        </p:spPr>
        <p:txBody>
          <a:bodyPr/>
          <a:lstStyle/>
          <a:p>
            <a:fld id="{B31057AA-F2BB-4BFA-AEBF-EDB39970A7E4}" type="slidenum">
              <a:rPr lang="en-US" smtClean="0"/>
              <a:pPr/>
              <a:t>20</a:t>
            </a:fld>
            <a:endParaRPr lang="en-US" smtClean="0"/>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a:ln/>
        </p:spPr>
        <p:txBody>
          <a:bodyPr/>
          <a:lstStyle/>
          <a:p>
            <a:pPr eaLnBrk="1" hangingPunct="1"/>
            <a:r>
              <a:rPr lang="en-US" smtClean="0"/>
              <a:t>The following represent the primary barriers to participation in afterschool and youth development programs.</a:t>
            </a:r>
          </a:p>
          <a:p>
            <a:pPr eaLnBrk="1" hangingPunct="1"/>
            <a:endParaRPr lang="en-US" smtClean="0"/>
          </a:p>
          <a:p>
            <a:pPr eaLnBrk="1" hangingPunct="1"/>
            <a:endParaRPr lang="en-US" smtClean="0"/>
          </a:p>
          <a:p>
            <a:pPr eaLnBrk="1" hangingPunct="1"/>
            <a:r>
              <a:rPr lang="en-US" smtClean="0"/>
              <a:t>Accrording to the Skagit County Needs Assessment, cost was the main barrier to child care services  44% say they can’t find afforbalbe child care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7"/>
          <p:cNvSpPr>
            <a:spLocks noGrp="1" noChangeArrowheads="1"/>
          </p:cNvSpPr>
          <p:nvPr>
            <p:ph type="sldNum" sz="quarter" idx="5"/>
          </p:nvPr>
        </p:nvSpPr>
        <p:spPr>
          <a:noFill/>
        </p:spPr>
        <p:txBody>
          <a:bodyPr/>
          <a:lstStyle/>
          <a:p>
            <a:fld id="{C9AC4166-927E-4C23-ABCB-A16A5E2ECFD5}" type="slidenum">
              <a:rPr lang="en-US" smtClean="0"/>
              <a:pPr/>
              <a:t>21</a:t>
            </a:fld>
            <a:endParaRPr lang="en-US" smtClean="0"/>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a:ln/>
        </p:spPr>
        <p:txBody>
          <a:bodyPr/>
          <a:lstStyle/>
          <a:p>
            <a:pPr eaLnBrk="1" hangingPunct="1"/>
            <a:r>
              <a:rPr lang="en-US" smtClean="0"/>
              <a:t>They voiced a need for more programs for the middle school years, </a:t>
            </a:r>
          </a:p>
          <a:p>
            <a:pPr eaLnBrk="1" hangingPunct="1"/>
            <a:r>
              <a:rPr lang="en-US" smtClean="0"/>
              <a:t>As expressed in the Skagit needs assessment, skipping or dropping  out of school is a problem among their youth. AYD programs could be one strategy to address this issue.</a:t>
            </a:r>
          </a:p>
          <a:p>
            <a:pPr eaLnBrk="1" hangingPunct="1"/>
            <a:endParaRPr lang="en-US" smtClean="0"/>
          </a:p>
          <a:p>
            <a:pPr eaLnBrk="1" hangingPunct="1"/>
            <a:r>
              <a:rPr lang="en-US" smtClean="0"/>
              <a:t>They wanted programs to be more responsive to their interests.</a:t>
            </a:r>
          </a:p>
          <a:p>
            <a:pPr eaLnBrk="1" hangingPunct="1"/>
            <a:endParaRPr lang="en-US" smtClean="0"/>
          </a:p>
          <a:p>
            <a:pPr eaLnBrk="1" hangingPunct="1"/>
            <a:r>
              <a:rPr lang="en-US" smtClean="0"/>
              <a:t>They need to know what programs are out there and available to them.</a:t>
            </a:r>
          </a:p>
          <a:p>
            <a:pPr eaLnBrk="1" hangingPunct="1"/>
            <a:endParaRPr lang="en-US" smtClean="0"/>
          </a:p>
          <a:p>
            <a:pPr eaLnBrk="1" hangingPunct="1"/>
            <a:r>
              <a:rPr lang="en-US" smtClean="0"/>
              <a:t>Themes around the quality of programs were heard from both parents and kids--they want to have fun, to get help with their coursework if they need it and most of allt hey want the programs to be relevant to them.</a:t>
            </a:r>
          </a:p>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7"/>
          <p:cNvSpPr>
            <a:spLocks noGrp="1" noChangeArrowheads="1"/>
          </p:cNvSpPr>
          <p:nvPr>
            <p:ph type="sldNum" sz="quarter" idx="5"/>
          </p:nvPr>
        </p:nvSpPr>
        <p:spPr>
          <a:noFill/>
        </p:spPr>
        <p:txBody>
          <a:bodyPr/>
          <a:lstStyle/>
          <a:p>
            <a:fld id="{B277FC7B-5582-4433-AAC6-3875D7FF7B61}" type="slidenum">
              <a:rPr lang="en-US" smtClean="0"/>
              <a:pPr/>
              <a:t>22</a:t>
            </a:fld>
            <a:endParaRPr lang="en-US" smtClean="0"/>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7"/>
          <p:cNvSpPr>
            <a:spLocks noGrp="1" noChangeArrowheads="1"/>
          </p:cNvSpPr>
          <p:nvPr>
            <p:ph type="sldNum" sz="quarter" idx="5"/>
          </p:nvPr>
        </p:nvSpPr>
        <p:spPr>
          <a:noFill/>
        </p:spPr>
        <p:txBody>
          <a:bodyPr/>
          <a:lstStyle/>
          <a:p>
            <a:fld id="{4E2FFFAC-8E3B-4C22-8FB2-48FBC4F2341B}" type="slidenum">
              <a:rPr lang="en-US" smtClean="0"/>
              <a:pPr/>
              <a:t>23</a:t>
            </a:fld>
            <a:endParaRPr lang="en-US" smtClean="0"/>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a:ln/>
        </p:spPr>
        <p:txBody>
          <a:bodyPr/>
          <a:lstStyle/>
          <a:p>
            <a:pPr eaLnBrk="1" hangingPunct="1"/>
            <a:r>
              <a:rPr lang="en-US" smtClean="0"/>
              <a:t>Recommendations from our study:</a:t>
            </a:r>
          </a:p>
          <a:p>
            <a:pPr eaLnBrk="1" hangingPunct="1"/>
            <a:r>
              <a:rPr lang="en-US" smtClean="0"/>
              <a:t>Outreach: Increase communication with families to help match their needs with existing programs. One way to achieve this is through a centralized database with up-to-date program information available to the community.</a:t>
            </a:r>
          </a:p>
          <a:p>
            <a:pPr eaLnBrk="1" hangingPunct="1"/>
            <a:endParaRPr lang="en-US" smtClean="0"/>
          </a:p>
          <a:p>
            <a:pPr eaLnBrk="1" hangingPunct="1"/>
            <a:r>
              <a:rPr lang="en-US" smtClean="0"/>
              <a:t>Investment: Obtain a stable funding stream to allow long-term planning and coordination.</a:t>
            </a:r>
          </a:p>
          <a:p>
            <a:pPr eaLnBrk="1" hangingPunct="1"/>
            <a:r>
              <a:rPr lang="en-US" smtClean="0"/>
              <a:t> Invest in infrastructure to support coordination of services and professional development for providers</a:t>
            </a:r>
          </a:p>
          <a:p>
            <a:pPr eaLnBrk="1" hangingPunct="1"/>
            <a:endParaRPr lang="en-US" smtClean="0"/>
          </a:p>
          <a:p>
            <a:pPr eaLnBrk="1" hangingPunct="1"/>
            <a:r>
              <a:rPr lang="en-US" smtClean="0"/>
              <a:t>Program Improvement: Ensure the expansion of high quality programs. We found that in many case there are programs out there, but they need to improve their quality to better attract youth.</a:t>
            </a:r>
          </a:p>
          <a:p>
            <a:pPr eaLnBrk="1" hangingPunct="1"/>
            <a:endParaRPr lang="en-US" smtClean="0"/>
          </a:p>
          <a:p>
            <a:pPr eaLnBrk="1" hangingPunct="1"/>
            <a:r>
              <a:rPr lang="en-US" smtClean="0"/>
              <a:t>Collaboration: Form partnerships on a local and regional level to conduct planning, build on the strengths of different organizations expertise. The SOAR community Initiative is an example of a such a local partnership.</a:t>
            </a:r>
          </a:p>
          <a:p>
            <a:pPr eaLnBrk="1" hangingPunct="1"/>
            <a:endParaRPr lang="en-US" smtClean="0"/>
          </a:p>
          <a:p>
            <a:pPr eaLnBrk="1" hangingPunct="1"/>
            <a:r>
              <a:rPr lang="en-US" smtClean="0"/>
              <a:t>Similar to our presentation today to you, we are also sharing the study to other communities around the state encouraging organizations and community leaders to mobilize together to help ensure youth have responsive, rich, and relevant programs available to them. </a:t>
            </a:r>
          </a:p>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p:spPr>
        <p:txBody>
          <a:bodyPr/>
          <a:lstStyle/>
          <a:p>
            <a:fld id="{6B6A7EA7-38F2-42FD-93AD-2A156FDD825F}" type="slidenum">
              <a:rPr lang="en-US" smtClean="0"/>
              <a:pPr/>
              <a:t>7</a:t>
            </a:fld>
            <a:endParaRPr lang="en-US" smtClean="0"/>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p:spPr>
        <p:txBody>
          <a:bodyPr/>
          <a:lstStyle/>
          <a:p>
            <a:fld id="{99148A5F-7755-4EC9-B11B-77DD6AF7A933}" type="slidenum">
              <a:rPr lang="en-US" smtClean="0"/>
              <a:pPr/>
              <a:t>11</a:t>
            </a:fld>
            <a:endParaRPr lang="en-US" smtClean="0"/>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pPr eaLnBrk="1" hangingPunct="1"/>
            <a:r>
              <a:rPr lang="en-US" smtClean="0"/>
              <a:t>Good morning. I am Shannon Ginn from School’s Out Washington. First of all I am so pleased to see such a great room of people. Thank you all for making the effort to be here today. I want to begin by giving you a little background about School’s Out Washington. We are a statewide intermediary organization dedicated to building community systems to ensure all young people have access to high-quality afterschool and youth development programs.  We have been in existence for over 20 years and strive to fulfill our mission through a combination of training, leadership and advocacy activities that build up and strengthen the afterschool field.  In 2003, we formed the Washington Afterschool Network, our action arm which leads our efforts in mobilizing communities around afterschool issues and engaging diverse constituencies to advocate for increased access to high-quality afterschool programming. Another key role we play is convening leaders, educators, decision makers and other members of diverse constituencies who care about the school and life success of our young people which is what brings us here today. </a:t>
            </a:r>
          </a:p>
          <a:p>
            <a:pPr eaLnBrk="1" hangingPunct="1"/>
            <a:endParaRPr lang="en-US" smtClean="0"/>
          </a:p>
          <a:p>
            <a:pPr eaLnBrk="1" hangingPunct="1"/>
            <a:r>
              <a:rPr lang="en-US" smtClean="0"/>
              <a:t>Today, I will begin by presenting some of the available research on the impact of afterschool programs. Then, I will share with you findings from a recently completed study on the supply and demand of afterschool and youth development programs in WA State. Tacoma was one of the communities involved directly in the project, so it is exciting to be able to share with you this information.</a:t>
            </a:r>
          </a:p>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Slide Image Placeholder 1"/>
          <p:cNvSpPr>
            <a:spLocks noGrp="1" noRot="1" noChangeAspect="1" noTextEdit="1"/>
          </p:cNvSpPr>
          <p:nvPr>
            <p:ph type="sldImg"/>
          </p:nvPr>
        </p:nvSpPr>
        <p:spPr>
          <a:ln/>
        </p:spPr>
      </p:sp>
      <p:sp>
        <p:nvSpPr>
          <p:cNvPr id="87042" name="Notes Placeholder 2"/>
          <p:cNvSpPr>
            <a:spLocks noGrp="1"/>
          </p:cNvSpPr>
          <p:nvPr>
            <p:ph type="body" idx="1"/>
          </p:nvPr>
        </p:nvSpPr>
        <p:spPr>
          <a:noFill/>
          <a:ln/>
        </p:spPr>
        <p:txBody>
          <a:bodyPr/>
          <a:lstStyle/>
          <a:p>
            <a:r>
              <a:rPr lang="en-US" smtClean="0"/>
              <a:t>I want to begin by sharing some of the information that we have known about the time that kids spend out of school.</a:t>
            </a:r>
          </a:p>
          <a:p>
            <a:r>
              <a:rPr lang="en-US" smtClean="0"/>
              <a:t>For one, we know from government surveys and research the # of kids left home alone or unsupervised afterschool. This chart illustrated just those kids in the state of WA.</a:t>
            </a:r>
          </a:p>
          <a:p>
            <a:endParaRPr lang="en-US" smtClean="0"/>
          </a:p>
        </p:txBody>
      </p:sp>
      <p:sp>
        <p:nvSpPr>
          <p:cNvPr id="87043" name="Slide Number Placeholder 3"/>
          <p:cNvSpPr>
            <a:spLocks noGrp="1"/>
          </p:cNvSpPr>
          <p:nvPr>
            <p:ph type="sldNum" sz="quarter" idx="5"/>
          </p:nvPr>
        </p:nvSpPr>
        <p:spPr>
          <a:noFill/>
        </p:spPr>
        <p:txBody>
          <a:bodyPr/>
          <a:lstStyle/>
          <a:p>
            <a:fld id="{5F887713-BE3A-4C41-A10F-96E03917442F}" type="slidenum">
              <a:rPr lang="en-US" smtClean="0"/>
              <a:pPr/>
              <a:t>12</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noTextEdit="1"/>
          </p:cNvSpPr>
          <p:nvPr>
            <p:ph type="sldImg"/>
          </p:nvPr>
        </p:nvSpPr>
        <p:spPr>
          <a:ln/>
        </p:spPr>
      </p:sp>
      <p:sp>
        <p:nvSpPr>
          <p:cNvPr id="66562" name="Notes Placeholder 2"/>
          <p:cNvSpPr>
            <a:spLocks noGrp="1"/>
          </p:cNvSpPr>
          <p:nvPr>
            <p:ph type="body" idx="1"/>
          </p:nvPr>
        </p:nvSpPr>
        <p:spPr>
          <a:noFill/>
          <a:ln/>
        </p:spPr>
        <p:txBody>
          <a:bodyPr/>
          <a:lstStyle/>
          <a:p>
            <a:r>
              <a:rPr lang="en-US" smtClean="0"/>
              <a:t>We also know that the juvenile crime rate peaks when the school bell rings.</a:t>
            </a:r>
          </a:p>
          <a:p>
            <a:endParaRPr lang="en-US" smtClean="0"/>
          </a:p>
        </p:txBody>
      </p:sp>
      <p:sp>
        <p:nvSpPr>
          <p:cNvPr id="66563" name="Slide Number Placeholder 3"/>
          <p:cNvSpPr>
            <a:spLocks noGrp="1"/>
          </p:cNvSpPr>
          <p:nvPr>
            <p:ph type="sldNum" sz="quarter" idx="5"/>
          </p:nvPr>
        </p:nvSpPr>
        <p:spPr>
          <a:noFill/>
        </p:spPr>
        <p:txBody>
          <a:bodyPr/>
          <a:lstStyle/>
          <a:p>
            <a:fld id="{70480F56-B4E2-4632-83E9-E59851A3737A}" type="slidenum">
              <a:rPr lang="en-US" smtClean="0"/>
              <a:pPr/>
              <a:t>13</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noTextEdit="1"/>
          </p:cNvSpPr>
          <p:nvPr>
            <p:ph type="sldImg"/>
          </p:nvPr>
        </p:nvSpPr>
        <p:spPr>
          <a:ln/>
        </p:spPr>
      </p:sp>
      <p:sp>
        <p:nvSpPr>
          <p:cNvPr id="68610" name="Notes Placeholder 2"/>
          <p:cNvSpPr>
            <a:spLocks noGrp="1"/>
          </p:cNvSpPr>
          <p:nvPr>
            <p:ph type="body" idx="1"/>
          </p:nvPr>
        </p:nvSpPr>
        <p:spPr>
          <a:noFill/>
          <a:ln/>
        </p:spPr>
        <p:txBody>
          <a:bodyPr/>
          <a:lstStyle/>
          <a:p>
            <a:r>
              <a:rPr lang="en-US" smtClean="0"/>
              <a:t>We also know that kids keep learning outside of their time in school.  Since kids spend on average 80% of their waking hours NOT in school,  we know that those who are afforded enriching opportunities are more likely to do better in school and be more successful.</a:t>
            </a:r>
          </a:p>
          <a:p>
            <a:r>
              <a:rPr lang="en-US" smtClean="0"/>
              <a:t>Today I am going to share with you some of the research out there on the impact of afterschool programs.</a:t>
            </a:r>
          </a:p>
        </p:txBody>
      </p:sp>
      <p:sp>
        <p:nvSpPr>
          <p:cNvPr id="68611" name="Slide Number Placeholder 3"/>
          <p:cNvSpPr>
            <a:spLocks noGrp="1"/>
          </p:cNvSpPr>
          <p:nvPr>
            <p:ph type="sldNum" sz="quarter" idx="5"/>
          </p:nvPr>
        </p:nvSpPr>
        <p:spPr>
          <a:noFill/>
        </p:spPr>
        <p:txBody>
          <a:bodyPr/>
          <a:lstStyle/>
          <a:p>
            <a:fld id="{855448CC-7A66-4AF9-A6C1-B88EA7C6767E}" type="slidenum">
              <a:rPr lang="en-US" smtClean="0"/>
              <a:pPr/>
              <a:t>14</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Image Placeholder 1"/>
          <p:cNvSpPr>
            <a:spLocks noGrp="1" noRot="1" noChangeAspect="1" noTextEdit="1"/>
          </p:cNvSpPr>
          <p:nvPr>
            <p:ph type="sldImg"/>
          </p:nvPr>
        </p:nvSpPr>
        <p:spPr>
          <a:ln/>
        </p:spPr>
      </p:sp>
      <p:sp>
        <p:nvSpPr>
          <p:cNvPr id="70658" name="Notes Placeholder 2"/>
          <p:cNvSpPr>
            <a:spLocks noGrp="1"/>
          </p:cNvSpPr>
          <p:nvPr>
            <p:ph type="body" idx="1"/>
          </p:nvPr>
        </p:nvSpPr>
        <p:spPr>
          <a:noFill/>
          <a:ln/>
        </p:spPr>
        <p:txBody>
          <a:bodyPr/>
          <a:lstStyle/>
          <a:p>
            <a:pPr eaLnBrk="1" hangingPunct="1"/>
            <a:endParaRPr lang="en-US" smtClean="0"/>
          </a:p>
          <a:p>
            <a:pPr eaLnBrk="1" hangingPunct="1"/>
            <a:r>
              <a:rPr lang="en-US" smtClean="0"/>
              <a:t>The Harvard Family Research Project did a meta-analysis of the research in the field, and discovered that access to sustained participation in programs is essential to quality. While impacts can be made in the short term, and in short amounts of time, they are much more likely to lead to long-lasting change when youth participate frequently during the week, for longer blocks of time, and over a period of years. </a:t>
            </a:r>
          </a:p>
          <a:p>
            <a:pPr eaLnBrk="1" hangingPunct="1"/>
            <a:endParaRPr lang="en-US" smtClean="0"/>
          </a:p>
          <a:p>
            <a:pPr eaLnBrk="1" hangingPunct="1"/>
            <a:r>
              <a:rPr lang="en-US" smtClean="0"/>
              <a:t>Studies have not only demonstrated lower dropout rates among youth participating regularly in programming, but that youth were 3 times more likely to be suspended in their sophomore or senior year, twice as likely to be arrested by their senior year, and about 75% more likely to smoke cigarettes or use drugs as sophomores or seniors.</a:t>
            </a:r>
          </a:p>
          <a:p>
            <a:endParaRPr lang="en-US" smtClean="0"/>
          </a:p>
        </p:txBody>
      </p:sp>
      <p:sp>
        <p:nvSpPr>
          <p:cNvPr id="70659" name="Slide Number Placeholder 3"/>
          <p:cNvSpPr>
            <a:spLocks noGrp="1"/>
          </p:cNvSpPr>
          <p:nvPr>
            <p:ph type="sldNum" sz="quarter" idx="5"/>
          </p:nvPr>
        </p:nvSpPr>
        <p:spPr>
          <a:noFill/>
        </p:spPr>
        <p:txBody>
          <a:bodyPr/>
          <a:lstStyle/>
          <a:p>
            <a:fld id="{7C398617-0885-4C94-8D0B-EE9349B12806}" type="slidenum">
              <a:rPr lang="en-US" smtClean="0"/>
              <a:pPr/>
              <a:t>15</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a:noFill/>
        </p:spPr>
        <p:txBody>
          <a:bodyPr/>
          <a:lstStyle/>
          <a:p>
            <a:fld id="{35717E6B-FA9E-4C9C-AB05-DC20EDEAD602}" type="slidenum">
              <a:rPr lang="en-US" smtClean="0"/>
              <a:pPr/>
              <a:t>16</a:t>
            </a:fld>
            <a:endParaRPr lang="en-US" smtClean="0"/>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p:spPr>
        <p:txBody>
          <a:bodyPr/>
          <a:lstStyle/>
          <a:p>
            <a:pPr marL="0" lvl="1" eaLnBrk="1" hangingPunct="1"/>
            <a:r>
              <a:rPr lang="en-US" sz="3100" smtClean="0">
                <a:solidFill>
                  <a:srgbClr val="FFFF00"/>
                </a:solidFill>
              </a:rPr>
              <a:t>Research indicates that youth who attend afterschool programs regularly improve in the following indicators:</a:t>
            </a:r>
          </a:p>
          <a:p>
            <a:pPr eaLnBrk="1" hangingPunct="1"/>
            <a:r>
              <a:rPr lang="en-US" smtClean="0"/>
              <a:t>I have brought with me today a fact sheet with referencing the studies done that show this correlation between regular participation in afterschool programs and these positive outcomes.</a:t>
            </a:r>
          </a:p>
          <a:p>
            <a:pPr eaLnBrk="1" hangingPunct="1"/>
            <a:endParaRPr lang="en-US" smtClean="0"/>
          </a:p>
          <a:p>
            <a:pPr eaLnBrk="1" hangingPunct="1"/>
            <a:r>
              <a:rPr lang="en-US" smtClean="0"/>
              <a:t>Studies indicate that regular attendance to quality YD programs is associated with these positive outcomes. Kids do better in school and their social and emotional health improves after consistent involvement in programming.</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p:spPr>
        <p:txBody>
          <a:bodyPr/>
          <a:lstStyle/>
          <a:p>
            <a:fld id="{54045916-AB09-4ABD-B3CC-917EE6A8DB97}" type="slidenum">
              <a:rPr lang="en-US" smtClean="0"/>
              <a:pPr/>
              <a:t>17</a:t>
            </a:fld>
            <a:endParaRPr lang="en-US" smtClean="0"/>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pPr eaLnBrk="1" hangingPunct="1"/>
            <a:r>
              <a:rPr lang="en-US" smtClean="0"/>
              <a:t>These are some of the features of high quality afterschool programs.</a:t>
            </a:r>
          </a:p>
          <a:p>
            <a:pPr eaLnBrk="1" hangingPunct="1"/>
            <a:r>
              <a:rPr lang="en-US" smtClean="0"/>
              <a:t>Not only to they have the appropriate structure, supervision, and staff, but they rely on parnerships with families, CBOS, and schools. </a:t>
            </a:r>
          </a:p>
          <a:p>
            <a:pPr eaLnBrk="1" hangingPunct="1"/>
            <a:r>
              <a:rPr lang="en-US" smtClean="0"/>
              <a:t>These partnerships allow programs to improve their quality more easily because they are able to build on the strengths of each organization’s assets.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330E36F-113A-4BAF-97AB-B0B1105FDCF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349F301-3788-4FC8-8039-C9CB7CD995F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EA7913F-AB4A-437D-950A-3835DF9E7F0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00200"/>
            <a:ext cx="4038600" cy="4525963"/>
          </a:xfrm>
        </p:spPr>
        <p:txBody>
          <a:bodyPr/>
          <a:lstStyle/>
          <a:p>
            <a:pPr lvl="0"/>
            <a:endParaRPr lang="en-US"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6860EE6-CC68-43DC-B1CA-AC3B2A3889D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1600200" y="609600"/>
            <a:ext cx="5670550" cy="815975"/>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9" name="Slide Number Placeholder 8"/>
          <p:cNvSpPr>
            <a:spLocks noGrp="1"/>
          </p:cNvSpPr>
          <p:nvPr>
            <p:ph type="sldNum" sz="quarter" idx="12"/>
          </p:nvPr>
        </p:nvSpPr>
        <p:spPr>
          <a:xfrm>
            <a:off x="6553200" y="6248400"/>
            <a:ext cx="1905000" cy="457200"/>
          </a:xfrm>
        </p:spPr>
        <p:txBody>
          <a:bodyPr/>
          <a:lstStyle>
            <a:lvl1pPr>
              <a:defRPr/>
            </a:lvl1pPr>
          </a:lstStyle>
          <a:p>
            <a:pPr>
              <a:defRPr/>
            </a:pPr>
            <a:fld id="{3CB051DB-2BFB-4F29-A243-9AD9FB7CBE22}"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5670550" cy="815975"/>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p:spPr>
        <p:txBody>
          <a:bodyPr/>
          <a:lstStyle/>
          <a:p>
            <a:pPr lvl="0"/>
            <a:endParaRPr lang="en-US" noProof="0"/>
          </a:p>
        </p:txBody>
      </p:sp>
      <p:sp>
        <p:nvSpPr>
          <p:cNvPr id="4" name="Date Placeholder 3"/>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pPr>
              <a:defRPr/>
            </a:pPr>
            <a:fld id="{F82498D9-60AA-47EE-BCF9-99D528A2BBDE}"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8788" y="274638"/>
            <a:ext cx="8226425" cy="114141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8788" y="1598613"/>
            <a:ext cx="4037012" cy="45275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98613"/>
            <a:ext cx="4037013" cy="45275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4783011C-636C-4E3F-B458-9A36D399D603}"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41B8EA89-4266-48EC-A2A1-8359EFAB651D}"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0AA395BA-FC74-4874-8922-2EC2528A105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273CDC-2EAB-48B7-9B2C-09804B772DE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5CEFFF2-362C-4289-9D67-2A9B12E69E6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862A0F5-34AD-48A7-9CBF-BBB5E278C74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364F837-6867-4E56-9BA5-323BA2937C3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AC2B538-9CCF-4C68-8B28-21411AE0BAE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82C9D96-6162-4230-AAF5-349361E986C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C40A12D-6B85-498D-8340-D5C6EEBE560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78F8C24-1474-44CB-81A9-1B6B05BAE3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018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018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018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E5838A4-9378-4DF4-BE51-9DC65F835924}" type="slidenum">
              <a:rPr lang="en-US"/>
              <a:pPr>
                <a:defRPr/>
              </a:pPr>
              <a:t>‹#›</a:t>
            </a:fld>
            <a:endParaRPr lang="en-US"/>
          </a:p>
        </p:txBody>
      </p:sp>
      <p:pic>
        <p:nvPicPr>
          <p:cNvPr id="1031" name="Picture 7" descr="SOW_one-inch"/>
          <p:cNvPicPr>
            <a:picLocks noChangeAspect="1" noChangeArrowheads="1"/>
          </p:cNvPicPr>
          <p:nvPr userDrawn="1"/>
        </p:nvPicPr>
        <p:blipFill>
          <a:blip r:embed="rId19"/>
          <a:srcRect/>
          <a:stretch>
            <a:fillRect/>
          </a:stretch>
        </p:blipFill>
        <p:spPr bwMode="auto">
          <a:xfrm>
            <a:off x="7315200" y="6096000"/>
            <a:ext cx="1676400" cy="590550"/>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686" r:id="rId1"/>
    <p:sldLayoutId id="2147483685" r:id="rId2"/>
    <p:sldLayoutId id="2147483684" r:id="rId3"/>
    <p:sldLayoutId id="2147483683" r:id="rId4"/>
    <p:sldLayoutId id="2147483682" r:id="rId5"/>
    <p:sldLayoutId id="2147483681" r:id="rId6"/>
    <p:sldLayoutId id="2147483680" r:id="rId7"/>
    <p:sldLayoutId id="2147483679" r:id="rId8"/>
    <p:sldLayoutId id="2147483678" r:id="rId9"/>
    <p:sldLayoutId id="2147483677" r:id="rId10"/>
    <p:sldLayoutId id="2147483676" r:id="rId11"/>
    <p:sldLayoutId id="2147483675" r:id="rId12"/>
    <p:sldLayoutId id="2147483687" r:id="rId13"/>
    <p:sldLayoutId id="2147483688" r:id="rId14"/>
    <p:sldLayoutId id="2147483689" r:id="rId15"/>
    <p:sldLayoutId id="2147483690" r:id="rId16"/>
    <p:sldLayoutId id="2147483691" r:id="rId17"/>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1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7.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24.xml.rels><?xml version="1.0" encoding="UTF-8" standalone="yes"?>
<Relationships xmlns="http://schemas.openxmlformats.org/package/2006/relationships"><Relationship Id="rId2" Type="http://schemas.openxmlformats.org/officeDocument/2006/relationships/hyperlink" Target="mailto:sginn@schoolsoutwashington.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3"/>
          <p:cNvSpPr>
            <a:spLocks noGrp="1"/>
          </p:cNvSpPr>
          <p:nvPr>
            <p:ph type="ctrTitle"/>
          </p:nvPr>
        </p:nvSpPr>
        <p:spPr>
          <a:xfrm>
            <a:off x="152400" y="533400"/>
            <a:ext cx="8382000" cy="2308225"/>
          </a:xfrm>
        </p:spPr>
        <p:txBody>
          <a:bodyPr/>
          <a:lstStyle/>
          <a:p>
            <a:pPr eaLnBrk="1" hangingPunct="1"/>
            <a:r>
              <a:rPr lang="en-US" b="1" smtClean="0">
                <a:latin typeface="Rockwell" pitchFamily="18" charset="0"/>
              </a:rPr>
              <a:t/>
            </a:r>
            <a:br>
              <a:rPr lang="en-US" b="1" smtClean="0">
                <a:latin typeface="Rockwell" pitchFamily="18" charset="0"/>
              </a:rPr>
            </a:br>
            <a:r>
              <a:rPr lang="en-US" b="1" smtClean="0">
                <a:latin typeface="Rockwell" pitchFamily="18" charset="0"/>
              </a:rPr>
              <a:t>School’s Out Washington</a:t>
            </a:r>
            <a:br>
              <a:rPr lang="en-US" b="1" smtClean="0">
                <a:latin typeface="Rockwell" pitchFamily="18" charset="0"/>
              </a:rPr>
            </a:br>
            <a:r>
              <a:rPr lang="en-US" sz="2800" smtClean="0">
                <a:latin typeface="Rockwell" pitchFamily="18" charset="0"/>
              </a:rPr>
              <a:t>Presentation to Skagit County </a:t>
            </a:r>
            <a:br>
              <a:rPr lang="en-US" sz="2800" smtClean="0">
                <a:latin typeface="Rockwell" pitchFamily="18" charset="0"/>
              </a:rPr>
            </a:br>
            <a:r>
              <a:rPr lang="en-US" sz="2800" smtClean="0">
                <a:latin typeface="Rockwell" pitchFamily="18" charset="0"/>
              </a:rPr>
              <a:t>Law &amp; Justice Council</a:t>
            </a:r>
            <a:br>
              <a:rPr lang="en-US" sz="2800" smtClean="0">
                <a:latin typeface="Rockwell" pitchFamily="18" charset="0"/>
              </a:rPr>
            </a:br>
            <a:r>
              <a:rPr lang="en-US" sz="2400" smtClean="0">
                <a:latin typeface="Rockwell" pitchFamily="18" charset="0"/>
              </a:rPr>
              <a:t> Feb. 10, 2010 </a:t>
            </a:r>
            <a:br>
              <a:rPr lang="en-US" sz="2400" smtClean="0">
                <a:latin typeface="Rockwell" pitchFamily="18" charset="0"/>
              </a:rPr>
            </a:br>
            <a:endParaRPr lang="en-US" sz="2400" smtClean="0">
              <a:solidFill>
                <a:schemeClr val="tx1"/>
              </a:solidFill>
              <a:latin typeface="Rockwell" pitchFamily="18" charset="0"/>
            </a:endParaRPr>
          </a:p>
        </p:txBody>
      </p:sp>
      <p:sp>
        <p:nvSpPr>
          <p:cNvPr id="21506" name="TextBox 4"/>
          <p:cNvSpPr txBox="1">
            <a:spLocks noChangeArrowheads="1"/>
          </p:cNvSpPr>
          <p:nvPr/>
        </p:nvSpPr>
        <p:spPr bwMode="auto">
          <a:xfrm>
            <a:off x="1981200" y="4114800"/>
            <a:ext cx="6705600" cy="1077913"/>
          </a:xfrm>
          <a:prstGeom prst="rect">
            <a:avLst/>
          </a:prstGeom>
          <a:noFill/>
          <a:ln w="9525">
            <a:noFill/>
            <a:miter lim="800000"/>
            <a:headEnd/>
            <a:tailEnd/>
          </a:ln>
        </p:spPr>
        <p:txBody>
          <a:bodyPr>
            <a:spAutoFit/>
          </a:bodyPr>
          <a:lstStyle/>
          <a:p>
            <a:r>
              <a:rPr lang="en-US" sz="2000">
                <a:latin typeface="Rockwell" pitchFamily="18" charset="0"/>
              </a:rPr>
              <a:t>Janet Frieling,  Network Director</a:t>
            </a:r>
          </a:p>
          <a:p>
            <a:r>
              <a:rPr lang="en-US" sz="2000">
                <a:latin typeface="Rockwell" pitchFamily="18" charset="0"/>
              </a:rPr>
              <a:t>Shannon Ginn, Communications &amp; Project Coordinator</a:t>
            </a:r>
            <a:r>
              <a:rPr lang="en-US">
                <a:latin typeface="Rockwell" pitchFamily="18" charset="0"/>
              </a:rPr>
              <a:t/>
            </a:r>
            <a:br>
              <a:rPr lang="en-US">
                <a:latin typeface="Rockwell" pitchFamily="18" charset="0"/>
              </a:rPr>
            </a:b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pPr eaLnBrk="1" hangingPunct="1"/>
            <a:r>
              <a:rPr lang="en-US" sz="4000" smtClean="0">
                <a:latin typeface="Comic Sans MS" pitchFamily="66" charset="0"/>
              </a:rPr>
              <a:t>Achievement Grant: Healthy Youth, Healthy Communities</a:t>
            </a:r>
          </a:p>
        </p:txBody>
      </p:sp>
      <p:sp>
        <p:nvSpPr>
          <p:cNvPr id="32770" name="Rectangle 3"/>
          <p:cNvSpPr>
            <a:spLocks noGrp="1" noChangeArrowheads="1"/>
          </p:cNvSpPr>
          <p:nvPr>
            <p:ph type="body" idx="4294967295"/>
          </p:nvPr>
        </p:nvSpPr>
        <p:spPr>
          <a:xfrm>
            <a:off x="0" y="1600200"/>
            <a:ext cx="8229600" cy="4525963"/>
          </a:xfrm>
        </p:spPr>
        <p:txBody>
          <a:bodyPr/>
          <a:lstStyle/>
          <a:p>
            <a:pPr marL="609600" indent="-609600" eaLnBrk="1" hangingPunct="1">
              <a:buFontTx/>
              <a:buNone/>
            </a:pPr>
            <a:r>
              <a:rPr lang="en-US" smtClean="0">
                <a:solidFill>
                  <a:srgbClr val="00FF99"/>
                </a:solidFill>
              </a:rPr>
              <a:t>Goal:</a:t>
            </a:r>
            <a:r>
              <a:rPr lang="en-US" smtClean="0"/>
              <a:t> </a:t>
            </a:r>
            <a:r>
              <a:rPr lang="en-US" sz="2800" smtClean="0"/>
              <a:t>Engage and connect with a diverse set of community stakeholders to strengthen the afterschool field’s role in developing and supporting healthy behaviors in youth people.</a:t>
            </a:r>
          </a:p>
          <a:p>
            <a:pPr marL="609600" indent="-609600" eaLnBrk="1" hangingPunct="1">
              <a:buFontTx/>
              <a:buNone/>
            </a:pPr>
            <a:r>
              <a:rPr lang="en-US" smtClean="0">
                <a:solidFill>
                  <a:srgbClr val="00FF99"/>
                </a:solidFill>
              </a:rPr>
              <a:t>Activities:</a:t>
            </a:r>
            <a:r>
              <a:rPr lang="en-US" smtClean="0"/>
              <a:t> </a:t>
            </a:r>
          </a:p>
          <a:p>
            <a:pPr marL="990600" lvl="1" indent="-533400" eaLnBrk="1" hangingPunct="1">
              <a:buFontTx/>
              <a:buChar char="•"/>
            </a:pPr>
            <a:r>
              <a:rPr lang="en-US" smtClean="0"/>
              <a:t>Tool kits </a:t>
            </a:r>
          </a:p>
          <a:p>
            <a:pPr marL="990600" lvl="1" indent="-533400" eaLnBrk="1" hangingPunct="1">
              <a:buFontTx/>
              <a:buChar char="•"/>
            </a:pPr>
            <a:r>
              <a:rPr lang="en-US" smtClean="0"/>
              <a:t>Journal articles </a:t>
            </a:r>
          </a:p>
          <a:p>
            <a:pPr marL="990600" lvl="1" indent="-533400" eaLnBrk="1" hangingPunct="1">
              <a:buFontTx/>
              <a:buChar char="•"/>
            </a:pPr>
            <a:r>
              <a:rPr lang="en-US" smtClean="0"/>
              <a:t>Policy work</a:t>
            </a:r>
          </a:p>
          <a:p>
            <a:pPr marL="990600" lvl="1" indent="-533400" eaLnBrk="1" hangingPunct="1">
              <a:buFontTx/>
              <a:buChar char="•"/>
            </a:pPr>
            <a:r>
              <a:rPr lang="en-US" smtClean="0"/>
              <a:t>Professional development </a:t>
            </a:r>
          </a:p>
        </p:txBody>
      </p:sp>
      <p:pic>
        <p:nvPicPr>
          <p:cNvPr id="32771" name="Picture 6" descr="2004 annual report pictures 019"/>
          <p:cNvPicPr>
            <a:picLocks noChangeAspect="1" noChangeArrowheads="1"/>
          </p:cNvPicPr>
          <p:nvPr/>
        </p:nvPicPr>
        <p:blipFill>
          <a:blip r:embed="rId2"/>
          <a:srcRect/>
          <a:stretch>
            <a:fillRect/>
          </a:stretch>
        </p:blipFill>
        <p:spPr bwMode="auto">
          <a:xfrm>
            <a:off x="5827713" y="3468688"/>
            <a:ext cx="1673225" cy="24384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ctrTitle"/>
          </p:nvPr>
        </p:nvSpPr>
        <p:spPr>
          <a:xfrm>
            <a:off x="381000" y="457200"/>
            <a:ext cx="8077200" cy="2152650"/>
          </a:xfrm>
        </p:spPr>
        <p:txBody>
          <a:bodyPr/>
          <a:lstStyle/>
          <a:p>
            <a:pPr eaLnBrk="1" hangingPunct="1"/>
            <a:r>
              <a:rPr lang="en-US" sz="3600" b="1" smtClean="0">
                <a:latin typeface="Rockwell" pitchFamily="18" charset="0"/>
              </a:rPr>
              <a:t>Research on the Benefits of Afterschool and Youth Development and Latest Findings in Washington State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a:xfrm>
            <a:off x="381000" y="609600"/>
            <a:ext cx="8229600" cy="1020763"/>
          </a:xfrm>
        </p:spPr>
        <p:txBody>
          <a:bodyPr/>
          <a:lstStyle/>
          <a:p>
            <a:pPr eaLnBrk="1" hangingPunct="1">
              <a:defRPr/>
            </a:pPr>
            <a:r>
              <a:rPr lang="en-US" b="1" dirty="0" smtClean="0">
                <a:solidFill>
                  <a:schemeClr val="tx2">
                    <a:lumMod val="90000"/>
                  </a:schemeClr>
                </a:solidFill>
              </a:rPr>
              <a:t>Number of WA kids left unsupervised afterschool</a:t>
            </a:r>
            <a:br>
              <a:rPr lang="en-US" b="1" dirty="0" smtClean="0">
                <a:solidFill>
                  <a:schemeClr val="tx2">
                    <a:lumMod val="90000"/>
                  </a:schemeClr>
                </a:solidFill>
              </a:rPr>
            </a:br>
            <a:endParaRPr lang="en-US" b="1" dirty="0" smtClean="0">
              <a:solidFill>
                <a:schemeClr val="tx2">
                  <a:lumMod val="90000"/>
                </a:schemeClr>
              </a:solidFill>
            </a:endParaRPr>
          </a:p>
        </p:txBody>
      </p:sp>
      <p:graphicFrame>
        <p:nvGraphicFramePr>
          <p:cNvPr id="62466" name="Object 1027"/>
          <p:cNvGraphicFramePr>
            <a:graphicFrameLocks noChangeAspect="1"/>
          </p:cNvGraphicFramePr>
          <p:nvPr>
            <p:ph sz="half" idx="1"/>
          </p:nvPr>
        </p:nvGraphicFramePr>
        <p:xfrm>
          <a:off x="1981200" y="2362200"/>
          <a:ext cx="5791200" cy="3581400"/>
        </p:xfrm>
        <a:graphic>
          <a:graphicData uri="http://schemas.openxmlformats.org/presentationml/2006/ole">
            <p:oleObj spid="_x0000_s62466" name="Chart" r:id="rId4" imgW="8229695" imgH="4533900" progId="MSGraph.Chart.8">
              <p:embed followColorScheme="full"/>
            </p:oleObj>
          </a:graphicData>
        </a:graphic>
      </p:graphicFrame>
      <p:sp>
        <p:nvSpPr>
          <p:cNvPr id="62468" name="Rectangle 10"/>
          <p:cNvSpPr>
            <a:spLocks noChangeArrowheads="1"/>
          </p:cNvSpPr>
          <p:nvPr/>
        </p:nvSpPr>
        <p:spPr bwMode="auto">
          <a:xfrm>
            <a:off x="1219200" y="5791200"/>
            <a:ext cx="5562600" cy="584200"/>
          </a:xfrm>
          <a:prstGeom prst="rect">
            <a:avLst/>
          </a:prstGeom>
          <a:noFill/>
          <a:ln w="9525">
            <a:noFill/>
            <a:miter lim="800000"/>
            <a:headEnd/>
            <a:tailEnd/>
          </a:ln>
        </p:spPr>
        <p:txBody>
          <a:bodyPr>
            <a:spAutoFit/>
          </a:bodyPr>
          <a:lstStyle/>
          <a:p>
            <a:pPr>
              <a:spcBef>
                <a:spcPct val="50000"/>
              </a:spcBef>
            </a:pPr>
            <a:r>
              <a:rPr lang="en-US" sz="1600"/>
              <a:t>Source: Overturf Johnson, J. </a:t>
            </a:r>
            <a:r>
              <a:rPr lang="en-US" sz="1600" i="1"/>
              <a:t>Who’s Minding the Kids?</a:t>
            </a:r>
            <a:r>
              <a:rPr lang="en-US" sz="1600"/>
              <a:t> Child Care Arrangements: Winter 2002. Current Population Reports, p. 70-71</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Title 1"/>
          <p:cNvSpPr>
            <a:spLocks noGrp="1"/>
          </p:cNvSpPr>
          <p:nvPr>
            <p:ph type="title"/>
          </p:nvPr>
        </p:nvSpPr>
        <p:spPr>
          <a:xfrm>
            <a:off x="304800" y="274638"/>
            <a:ext cx="8382000" cy="1143000"/>
          </a:xfrm>
        </p:spPr>
        <p:txBody>
          <a:bodyPr/>
          <a:lstStyle/>
          <a:p>
            <a:pPr eaLnBrk="1" hangingPunct="1"/>
            <a:r>
              <a:rPr lang="en-US" sz="4000" b="1" smtClean="0"/>
              <a:t>Crime rates peaks when school is out</a:t>
            </a:r>
          </a:p>
        </p:txBody>
      </p:sp>
      <p:graphicFrame>
        <p:nvGraphicFramePr>
          <p:cNvPr id="63490" name="Object 4"/>
          <p:cNvGraphicFramePr>
            <a:graphicFrameLocks noChangeAspect="1"/>
          </p:cNvGraphicFramePr>
          <p:nvPr>
            <p:ph idx="1"/>
          </p:nvPr>
        </p:nvGraphicFramePr>
        <p:xfrm>
          <a:off x="1219200" y="1668463"/>
          <a:ext cx="6477000" cy="4240212"/>
        </p:xfrm>
        <a:graphic>
          <a:graphicData uri="http://schemas.openxmlformats.org/presentationml/2006/ole">
            <p:oleObj spid="_x0000_s63490" name="Worksheet" r:id="rId4" imgW="3547872" imgH="2322576" progId="Excel.Sheet.8">
              <p:embed/>
            </p:oleObj>
          </a:graphicData>
        </a:graphic>
      </p:graphicFrame>
      <p:sp>
        <p:nvSpPr>
          <p:cNvPr id="63492" name="Rectangle 4"/>
          <p:cNvSpPr>
            <a:spLocks noChangeArrowheads="1"/>
          </p:cNvSpPr>
          <p:nvPr/>
        </p:nvSpPr>
        <p:spPr bwMode="auto">
          <a:xfrm>
            <a:off x="990600" y="5934075"/>
            <a:ext cx="7162800" cy="831850"/>
          </a:xfrm>
          <a:prstGeom prst="rect">
            <a:avLst/>
          </a:prstGeom>
          <a:noFill/>
          <a:ln w="9525">
            <a:noFill/>
            <a:miter lim="800000"/>
            <a:headEnd/>
            <a:tailEnd/>
          </a:ln>
        </p:spPr>
        <p:txBody>
          <a:bodyPr>
            <a:spAutoFit/>
          </a:bodyPr>
          <a:lstStyle/>
          <a:p>
            <a:pPr eaLnBrk="0" hangingPunct="0"/>
            <a:r>
              <a:rPr lang="en-US" sz="1600">
                <a:solidFill>
                  <a:srgbClr val="FFFFFF"/>
                </a:solidFill>
              </a:rPr>
              <a:t>Source: Sickmund M., Snyder H.N., Poe-Yamagata E., “Juvenile Offenders and Victims: 1997 Update on Violence,” National Center for Juvenile Justice; &amp; </a:t>
            </a:r>
            <a:r>
              <a:rPr lang="en-US" sz="1600" i="1">
                <a:solidFill>
                  <a:srgbClr val="FFFFFF"/>
                </a:solidFill>
              </a:rPr>
              <a:t>Fight Crime, Invest in Kids</a:t>
            </a:r>
            <a:r>
              <a:rPr lang="en-US" sz="1600">
                <a:solidFill>
                  <a:srgbClr val="FFFFFF"/>
                </a:solidFill>
              </a:rPr>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ChangeArrowheads="1"/>
          </p:cNvSpPr>
          <p:nvPr>
            <p:ph type="title"/>
          </p:nvPr>
        </p:nvSpPr>
        <p:spPr/>
        <p:txBody>
          <a:bodyPr/>
          <a:lstStyle/>
          <a:p>
            <a:pPr eaLnBrk="1" hangingPunct="1"/>
            <a:r>
              <a:rPr lang="en-US" sz="3800" b="1" smtClean="0"/>
              <a:t>Children’s minds don’t stop at 3:00 pm…. or in the summer</a:t>
            </a:r>
          </a:p>
        </p:txBody>
      </p:sp>
      <p:sp>
        <p:nvSpPr>
          <p:cNvPr id="67586" name="Rectangle 3"/>
          <p:cNvSpPr>
            <a:spLocks noGrp="1" noChangeArrowheads="1"/>
          </p:cNvSpPr>
          <p:nvPr>
            <p:ph type="body" sz="half" idx="1"/>
          </p:nvPr>
        </p:nvSpPr>
        <p:spPr>
          <a:xfrm>
            <a:off x="458788" y="1598613"/>
            <a:ext cx="4418012" cy="5030787"/>
          </a:xfrm>
        </p:spPr>
        <p:txBody>
          <a:bodyPr/>
          <a:lstStyle/>
          <a:p>
            <a:pPr eaLnBrk="1" hangingPunct="1">
              <a:lnSpc>
                <a:spcPct val="90000"/>
              </a:lnSpc>
            </a:pPr>
            <a:r>
              <a:rPr lang="en-US" sz="2700" smtClean="0"/>
              <a:t>Only 20% of a child’s waking hours are spent in school</a:t>
            </a:r>
          </a:p>
          <a:p>
            <a:pPr eaLnBrk="1" hangingPunct="1">
              <a:lnSpc>
                <a:spcPct val="90000"/>
              </a:lnSpc>
            </a:pPr>
            <a:r>
              <a:rPr lang="en-US" sz="2700" smtClean="0"/>
              <a:t>Research shows that well-designed after school programs yield numerous improvements in behavioral and academic outcomes </a:t>
            </a:r>
          </a:p>
          <a:p>
            <a:pPr eaLnBrk="1" hangingPunct="1">
              <a:lnSpc>
                <a:spcPct val="90000"/>
              </a:lnSpc>
            </a:pPr>
            <a:r>
              <a:rPr lang="en-US" sz="2700" smtClean="0"/>
              <a:t>Low-income children lose </a:t>
            </a:r>
          </a:p>
          <a:p>
            <a:pPr eaLnBrk="1" hangingPunct="1">
              <a:lnSpc>
                <a:spcPct val="90000"/>
              </a:lnSpc>
              <a:buFontTx/>
              <a:buNone/>
            </a:pPr>
            <a:r>
              <a:rPr lang="en-US" sz="2700" smtClean="0"/>
              <a:t>	2-3 months of achievement each summer</a:t>
            </a:r>
          </a:p>
          <a:p>
            <a:pPr eaLnBrk="1" hangingPunct="1">
              <a:lnSpc>
                <a:spcPct val="90000"/>
              </a:lnSpc>
            </a:pPr>
            <a:endParaRPr lang="en-US" sz="2700" smtClean="0"/>
          </a:p>
          <a:p>
            <a:pPr eaLnBrk="1" hangingPunct="1">
              <a:lnSpc>
                <a:spcPct val="90000"/>
              </a:lnSpc>
            </a:pPr>
            <a:endParaRPr lang="en-US" sz="2700" smtClean="0"/>
          </a:p>
          <a:p>
            <a:pPr eaLnBrk="1" hangingPunct="1">
              <a:lnSpc>
                <a:spcPct val="90000"/>
              </a:lnSpc>
            </a:pPr>
            <a:endParaRPr lang="en-US" sz="2700" smtClean="0"/>
          </a:p>
        </p:txBody>
      </p:sp>
      <p:pic>
        <p:nvPicPr>
          <p:cNvPr id="67587" name="Picture 4" descr="j0234131"/>
          <p:cNvPicPr>
            <a:picLocks noGrp="1" noChangeAspect="1" noChangeArrowheads="1"/>
          </p:cNvPicPr>
          <p:nvPr>
            <p:ph sz="half" idx="2"/>
          </p:nvPr>
        </p:nvPicPr>
        <p:blipFill>
          <a:blip r:embed="rId3"/>
          <a:srcRect/>
          <a:stretch>
            <a:fillRect/>
          </a:stretch>
        </p:blipFill>
        <p:spPr>
          <a:xfrm>
            <a:off x="5562600" y="2438400"/>
            <a:ext cx="2790825" cy="2967038"/>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p:nvPr>
        </p:nvSpPr>
        <p:spPr/>
        <p:txBody>
          <a:bodyPr/>
          <a:lstStyle/>
          <a:p>
            <a:pPr eaLnBrk="1" hangingPunct="1"/>
            <a:r>
              <a:rPr lang="en-US" sz="4000" b="1" smtClean="0"/>
              <a:t>Why Afterschool Matters?</a:t>
            </a:r>
          </a:p>
        </p:txBody>
      </p:sp>
      <p:sp>
        <p:nvSpPr>
          <p:cNvPr id="69634" name="Content Placeholder 2"/>
          <p:cNvSpPr>
            <a:spLocks noGrp="1"/>
          </p:cNvSpPr>
          <p:nvPr>
            <p:ph idx="1"/>
          </p:nvPr>
        </p:nvSpPr>
        <p:spPr>
          <a:xfrm>
            <a:off x="457200" y="1600200"/>
            <a:ext cx="8229600" cy="4191000"/>
          </a:xfrm>
        </p:spPr>
        <p:txBody>
          <a:bodyPr/>
          <a:lstStyle/>
          <a:p>
            <a:pPr eaLnBrk="1" hangingPunct="1"/>
            <a:r>
              <a:rPr lang="en-US" smtClean="0">
                <a:solidFill>
                  <a:srgbClr val="FFFF00"/>
                </a:solidFill>
              </a:rPr>
              <a:t>Reduction in the following problem behaviors:</a:t>
            </a:r>
          </a:p>
          <a:p>
            <a:pPr lvl="1" eaLnBrk="1" hangingPunct="1"/>
            <a:r>
              <a:rPr lang="en-US" smtClean="0"/>
              <a:t>Aggression</a:t>
            </a:r>
          </a:p>
          <a:p>
            <a:pPr lvl="1" eaLnBrk="1" hangingPunct="1"/>
            <a:r>
              <a:rPr lang="en-US" smtClean="0"/>
              <a:t>Noncompliance</a:t>
            </a:r>
          </a:p>
          <a:p>
            <a:pPr lvl="1" eaLnBrk="1" hangingPunct="1"/>
            <a:r>
              <a:rPr lang="en-US" smtClean="0"/>
              <a:t>Truancy</a:t>
            </a:r>
          </a:p>
          <a:p>
            <a:pPr lvl="1" eaLnBrk="1" hangingPunct="1"/>
            <a:r>
              <a:rPr lang="en-US" smtClean="0"/>
              <a:t>Drug use</a:t>
            </a:r>
          </a:p>
        </p:txBody>
      </p:sp>
      <p:sp>
        <p:nvSpPr>
          <p:cNvPr id="69635" name="Text Box 89"/>
          <p:cNvSpPr txBox="1">
            <a:spLocks noChangeArrowheads="1"/>
          </p:cNvSpPr>
          <p:nvPr/>
        </p:nvSpPr>
        <p:spPr bwMode="auto">
          <a:xfrm>
            <a:off x="3733800" y="6096000"/>
            <a:ext cx="2971800" cy="338138"/>
          </a:xfrm>
          <a:prstGeom prst="rect">
            <a:avLst/>
          </a:prstGeom>
          <a:noFill/>
          <a:ln w="9525">
            <a:noFill/>
            <a:miter lim="800000"/>
            <a:headEnd/>
            <a:tailEnd/>
          </a:ln>
        </p:spPr>
        <p:txBody>
          <a:bodyPr>
            <a:spAutoFit/>
          </a:bodyPr>
          <a:lstStyle/>
          <a:p>
            <a:r>
              <a:rPr lang="en-US" sz="1600"/>
              <a:t>Miller, B. </a:t>
            </a:r>
            <a:r>
              <a:rPr lang="en-US" sz="1600" i="1"/>
              <a:t>Critical Hours</a:t>
            </a:r>
            <a:r>
              <a:rPr lang="en-US" sz="1600"/>
              <a:t> (2003). </a:t>
            </a:r>
          </a:p>
        </p:txBody>
      </p:sp>
      <p:sp>
        <p:nvSpPr>
          <p:cNvPr id="6" name="Rectangle 5"/>
          <p:cNvSpPr/>
          <p:nvPr/>
        </p:nvSpPr>
        <p:spPr>
          <a:xfrm>
            <a:off x="3657600" y="2438400"/>
            <a:ext cx="5029200" cy="4400550"/>
          </a:xfrm>
          <a:prstGeom prst="rect">
            <a:avLst/>
          </a:prstGeom>
        </p:spPr>
        <p:txBody>
          <a:bodyPr>
            <a:spAutoFit/>
          </a:bodyPr>
          <a:lstStyle/>
          <a:p>
            <a:pPr>
              <a:defRPr/>
            </a:pPr>
            <a:r>
              <a:rPr lang="en-US" dirty="0">
                <a:solidFill>
                  <a:schemeClr val="bg2">
                    <a:lumMod val="50000"/>
                    <a:lumOff val="50000"/>
                  </a:schemeClr>
                </a:solidFill>
              </a:rPr>
              <a:t>“Kids who spend their out-of-school time unsupervised are 75% more likely to use cigarettes or drugs, three times more likely to be suspended from high school, and six times more likely to drop out of school by their senior year.”</a:t>
            </a:r>
            <a:r>
              <a:rPr lang="en-US" dirty="0">
                <a:solidFill>
                  <a:schemeClr val="accent2">
                    <a:lumMod val="60000"/>
                    <a:lumOff val="40000"/>
                  </a:schemeClr>
                </a:solidFill>
              </a:rPr>
              <a:t/>
            </a:r>
            <a:br>
              <a:rPr lang="en-US" dirty="0">
                <a:solidFill>
                  <a:schemeClr val="accent2">
                    <a:lumMod val="60000"/>
                    <a:lumOff val="40000"/>
                  </a:schemeClr>
                </a:solidFill>
              </a:rPr>
            </a:br>
            <a:endParaRPr lang="en-US" sz="1600" dirty="0">
              <a:solidFill>
                <a:schemeClr val="accent2">
                  <a:lumMod val="60000"/>
                  <a:lumOff val="40000"/>
                </a:schemeClr>
              </a:solidFill>
            </a:endParaRPr>
          </a:p>
          <a:p>
            <a:pPr>
              <a:defRPr/>
            </a:pPr>
            <a:r>
              <a:rPr lang="en-US" sz="1600" dirty="0"/>
              <a:t>– </a:t>
            </a:r>
            <a:r>
              <a:rPr lang="en-US" sz="1600" dirty="0" err="1"/>
              <a:t>Zill</a:t>
            </a:r>
            <a:r>
              <a:rPr lang="en-US" sz="1600" dirty="0"/>
              <a:t>, N.C. et al. (1995). </a:t>
            </a:r>
            <a:r>
              <a:rPr lang="en-US" sz="1600" i="1" dirty="0"/>
              <a:t>Adolescent Time Use, Risky </a:t>
            </a:r>
            <a:r>
              <a:rPr lang="en-US" sz="1600" i="1" dirty="0"/>
              <a:t>Behavior</a:t>
            </a:r>
            <a:r>
              <a:rPr lang="en-US" sz="1600" i="1" dirty="0"/>
              <a:t>, and Outcomes: An Analysis of National </a:t>
            </a:r>
            <a:r>
              <a:rPr lang="en-US" sz="1600" i="1" dirty="0"/>
              <a:t>Data</a:t>
            </a:r>
            <a:r>
              <a:rPr lang="en-US" sz="1600" dirty="0"/>
              <a:t>. </a:t>
            </a:r>
            <a:r>
              <a:rPr lang="en-US" sz="1600" dirty="0" err="1"/>
              <a:t>Westat</a:t>
            </a:r>
            <a:r>
              <a:rPr lang="en-US" sz="1600" dirty="0"/>
              <a:t>: Rockville, MD.</a:t>
            </a:r>
          </a:p>
          <a:p>
            <a:pPr>
              <a:defRPr/>
            </a:pPr>
            <a:endParaRPr lang="en-US" dirty="0">
              <a:solidFill>
                <a:schemeClr val="accent2">
                  <a:lumMod val="60000"/>
                  <a:lumOff val="40000"/>
                </a:schemeClr>
              </a:solidFill>
            </a:endParaRPr>
          </a:p>
          <a:p>
            <a:pPr>
              <a:defRPr/>
            </a:pPr>
            <a:endParaRPr lang="en-US" dirty="0">
              <a:solidFill>
                <a:schemeClr val="accent2">
                  <a:lumMod val="60000"/>
                  <a:lumOff val="40000"/>
                </a:scheme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4"/>
          <p:cNvSpPr>
            <a:spLocks noGrp="1" noChangeArrowheads="1"/>
          </p:cNvSpPr>
          <p:nvPr>
            <p:ph type="title"/>
          </p:nvPr>
        </p:nvSpPr>
        <p:spPr>
          <a:xfrm>
            <a:off x="457200" y="152400"/>
            <a:ext cx="8229600" cy="1325563"/>
          </a:xfrm>
        </p:spPr>
        <p:txBody>
          <a:bodyPr/>
          <a:lstStyle/>
          <a:p>
            <a:pPr eaLnBrk="1" hangingPunct="1"/>
            <a:r>
              <a:rPr lang="en-US" sz="4000" b="1" smtClean="0"/>
              <a:t>Statistically significant positive effects of afterschool*</a:t>
            </a:r>
          </a:p>
        </p:txBody>
      </p:sp>
      <p:graphicFrame>
        <p:nvGraphicFramePr>
          <p:cNvPr id="17496" name="Group 88"/>
          <p:cNvGraphicFramePr>
            <a:graphicFrameLocks noGrp="1"/>
          </p:cNvGraphicFramePr>
          <p:nvPr>
            <p:ph idx="1"/>
          </p:nvPr>
        </p:nvGraphicFramePr>
        <p:xfrm>
          <a:off x="762000" y="1447800"/>
          <a:ext cx="7772400" cy="4179888"/>
        </p:xfrm>
        <a:graphic>
          <a:graphicData uri="http://schemas.openxmlformats.org/drawingml/2006/table">
            <a:tbl>
              <a:tblPr/>
              <a:tblGrid>
                <a:gridCol w="4343400"/>
                <a:gridCol w="3429000"/>
              </a:tblGrid>
              <a:tr h="5222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folHlink"/>
                          </a:solidFill>
                          <a:effectLst/>
                          <a:latin typeface="Garamond" pitchFamily="18" charset="0"/>
                        </a:rPr>
                        <a:t>Effects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folHlink"/>
                          </a:solidFill>
                          <a:effectLst/>
                          <a:latin typeface="Garamond" pitchFamily="18" charset="0"/>
                        </a:rPr>
                        <a:t>Program Overall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83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Garamond" pitchFamily="18" charset="0"/>
                        </a:rPr>
                        <a:t>School performance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Garamond" pitchFamily="18" charset="0"/>
                        </a:rPr>
                        <a:t>           </a:t>
                      </a:r>
                      <a:endParaRPr kumimoji="0" lang="en-US" sz="2400" b="1" i="0" u="none" strike="noStrike" cap="none" normalizeH="0" baseline="0" smtClean="0">
                        <a:ln>
                          <a:noFill/>
                        </a:ln>
                        <a:solidFill>
                          <a:schemeClr val="tx1"/>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Garamond" pitchFamily="18" charset="0"/>
                        </a:rPr>
                        <a:t>    -Achievement tests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Garamond" pitchFamily="18" charset="0"/>
                        </a:rPr>
                        <a:t>X</a:t>
                      </a:r>
                      <a:endParaRPr kumimoji="0" lang="en-US" sz="2400" b="0" i="0" u="none" strike="noStrike" cap="none" normalizeH="0" baseline="0" smtClean="0">
                        <a:ln>
                          <a:noFill/>
                        </a:ln>
                        <a:solidFill>
                          <a:schemeClr val="tx1"/>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Garamond" pitchFamily="18" charset="0"/>
                        </a:rPr>
                        <a:t>    -School grades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Garamond" pitchFamily="18" charset="0"/>
                        </a:rPr>
                        <a:t> </a:t>
                      </a:r>
                      <a:r>
                        <a:rPr kumimoji="0" lang="en-US" sz="2400" b="1" i="0" u="none" strike="noStrike" cap="none" normalizeH="0" baseline="0" smtClean="0">
                          <a:ln>
                            <a:noFill/>
                          </a:ln>
                          <a:solidFill>
                            <a:schemeClr val="tx1"/>
                          </a:solidFill>
                          <a:effectLst/>
                          <a:latin typeface="Garamond" pitchFamily="18" charset="0"/>
                        </a:rPr>
                        <a:t>X</a:t>
                      </a:r>
                      <a:endParaRPr kumimoji="0" lang="en-US" sz="2400" b="0" i="0" u="none" strike="noStrike" cap="none" normalizeH="0" baseline="0" smtClean="0">
                        <a:ln>
                          <a:noFill/>
                        </a:ln>
                        <a:solidFill>
                          <a:schemeClr val="tx1"/>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Garamond" pitchFamily="18" charset="0"/>
                        </a:rPr>
                        <a:t>    -School attendance**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Garamond" pitchFamily="18" charset="0"/>
                        </a:rPr>
                        <a:t>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83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Garamond" pitchFamily="18" charset="0"/>
                        </a:rPr>
                        <a:t>Social behavior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Garamond" pitchFamily="18" charset="0"/>
                        </a:rPr>
                        <a:t>   -Social skills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Garamond" pitchFamily="18" charset="0"/>
                        </a:rPr>
                        <a:t>X</a:t>
                      </a:r>
                      <a:endParaRPr kumimoji="0" lang="en-US" sz="2400" b="0" i="0" u="none" strike="noStrike" cap="none" normalizeH="0" baseline="0" smtClean="0">
                        <a:ln>
                          <a:noFill/>
                        </a:ln>
                        <a:solidFill>
                          <a:schemeClr val="tx1"/>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Garamond" pitchFamily="18" charset="0"/>
                        </a:rPr>
                        <a:t>   -Problem behaviors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Garamond" pitchFamily="18" charset="0"/>
                        </a:rPr>
                        <a:t>X</a:t>
                      </a:r>
                      <a:endParaRPr kumimoji="0" lang="en-US" sz="2400" b="0" i="0" u="none" strike="noStrike" cap="none" normalizeH="0" baseline="0" smtClean="0">
                        <a:ln>
                          <a:noFill/>
                        </a:ln>
                        <a:solidFill>
                          <a:schemeClr val="tx1"/>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Garamond" pitchFamily="18" charset="0"/>
                        </a:rPr>
                        <a:t>   -Reduced drug use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Garamond" pitchFamily="18" charset="0"/>
                        </a:rPr>
                        <a:t>X</a:t>
                      </a:r>
                      <a:endParaRPr kumimoji="0" lang="en-US" sz="2400" b="0" i="0" u="none" strike="noStrike" cap="none" normalizeH="0" baseline="0" dirty="0" smtClean="0">
                        <a:ln>
                          <a:noFill/>
                        </a:ln>
                        <a:solidFill>
                          <a:schemeClr val="tx1"/>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1714" name="Text Box 89"/>
          <p:cNvSpPr txBox="1">
            <a:spLocks noChangeArrowheads="1"/>
          </p:cNvSpPr>
          <p:nvPr/>
        </p:nvSpPr>
        <p:spPr bwMode="auto">
          <a:xfrm>
            <a:off x="685800" y="5780088"/>
            <a:ext cx="7772400" cy="1416050"/>
          </a:xfrm>
          <a:prstGeom prst="rect">
            <a:avLst/>
          </a:prstGeom>
          <a:noFill/>
          <a:ln w="9525">
            <a:noFill/>
            <a:miter lim="800000"/>
            <a:headEnd/>
            <a:tailEnd/>
          </a:ln>
        </p:spPr>
        <p:txBody>
          <a:bodyPr>
            <a:spAutoFit/>
          </a:bodyPr>
          <a:lstStyle/>
          <a:p>
            <a:pPr>
              <a:buFont typeface="Arial" charset="0"/>
              <a:buChar char="•"/>
            </a:pPr>
            <a:r>
              <a:rPr lang="en-US" sz="1400"/>
              <a:t>Durlak and Weissberg, 2007. </a:t>
            </a:r>
            <a:r>
              <a:rPr lang="en-US" sz="1400" i="1"/>
              <a:t>The Impact of after-school programs that promote personal and social skills from the Collaborative for Social and Emotional Learning;</a:t>
            </a:r>
            <a:r>
              <a:rPr lang="en-US" sz="1400"/>
              <a:t> </a:t>
            </a:r>
          </a:p>
          <a:p>
            <a:pPr>
              <a:buFont typeface="Arial" charset="0"/>
              <a:buChar char="•"/>
            </a:pPr>
            <a:r>
              <a:rPr lang="en-US" sz="1400"/>
              <a:t>**Vandell, D., Reisner, E., &amp; Pierce, K. (2007). </a:t>
            </a:r>
            <a:r>
              <a:rPr lang="en-US" sz="1400" i="1"/>
              <a:t>Outcomes linked to high-quality </a:t>
            </a:r>
          </a:p>
          <a:p>
            <a:r>
              <a:rPr lang="en-US" sz="1400" i="1"/>
              <a:t>afterschool programs: Longitudinal findings from the study of promising afterschool</a:t>
            </a:r>
          </a:p>
          <a:p>
            <a:r>
              <a:rPr lang="en-US" sz="1400" i="1"/>
              <a:t>programs</a:t>
            </a:r>
            <a:r>
              <a:rPr lang="en-US" sz="1400"/>
              <a:t>. </a:t>
            </a:r>
          </a:p>
          <a:p>
            <a:endParaRPr lang="en-US" sz="1600" i="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ChangeArrowheads="1"/>
          </p:cNvSpPr>
          <p:nvPr>
            <p:ph type="title"/>
          </p:nvPr>
        </p:nvSpPr>
        <p:spPr>
          <a:xfrm>
            <a:off x="0" y="304800"/>
            <a:ext cx="9372600" cy="1143000"/>
          </a:xfrm>
        </p:spPr>
        <p:txBody>
          <a:bodyPr/>
          <a:lstStyle/>
          <a:p>
            <a:pPr eaLnBrk="1" hangingPunct="1"/>
            <a:r>
              <a:rPr lang="en-US" b="1" smtClean="0"/>
              <a:t>Features of quality programs</a:t>
            </a:r>
          </a:p>
        </p:txBody>
      </p:sp>
      <p:sp>
        <p:nvSpPr>
          <p:cNvPr id="73730" name="Rectangle 3"/>
          <p:cNvSpPr>
            <a:spLocks noGrp="1" noChangeArrowheads="1"/>
          </p:cNvSpPr>
          <p:nvPr>
            <p:ph type="body" idx="1"/>
          </p:nvPr>
        </p:nvSpPr>
        <p:spPr>
          <a:xfrm>
            <a:off x="304800" y="1447800"/>
            <a:ext cx="6553200" cy="4724400"/>
          </a:xfrm>
        </p:spPr>
        <p:txBody>
          <a:bodyPr/>
          <a:lstStyle/>
          <a:p>
            <a:pPr eaLnBrk="1" hangingPunct="1"/>
            <a:r>
              <a:rPr lang="en-US" smtClean="0"/>
              <a:t>Appropriate structure and supervision</a:t>
            </a:r>
          </a:p>
          <a:p>
            <a:pPr eaLnBrk="1" hangingPunct="1"/>
            <a:r>
              <a:rPr lang="en-US" smtClean="0"/>
              <a:t>Well-prepared staff</a:t>
            </a:r>
          </a:p>
          <a:p>
            <a:pPr eaLnBrk="1" hangingPunct="1"/>
            <a:r>
              <a:rPr lang="en-US" smtClean="0"/>
              <a:t>Intentional programming</a:t>
            </a:r>
          </a:p>
          <a:p>
            <a:pPr eaLnBrk="1" hangingPunct="1"/>
            <a:r>
              <a:rPr lang="en-US" smtClean="0"/>
              <a:t>Partnering with </a:t>
            </a:r>
            <a:br>
              <a:rPr lang="en-US" smtClean="0"/>
            </a:br>
            <a:r>
              <a:rPr lang="en-US" smtClean="0"/>
              <a:t>families</a:t>
            </a:r>
          </a:p>
          <a:p>
            <a:pPr eaLnBrk="1" hangingPunct="1"/>
            <a:r>
              <a:rPr lang="en-US" smtClean="0"/>
              <a:t>Partnering with other</a:t>
            </a:r>
            <a:br>
              <a:rPr lang="en-US" smtClean="0"/>
            </a:br>
            <a:r>
              <a:rPr lang="en-US" smtClean="0"/>
              <a:t> CBOs</a:t>
            </a:r>
          </a:p>
          <a:p>
            <a:pPr eaLnBrk="1" hangingPunct="1"/>
            <a:r>
              <a:rPr lang="en-US" smtClean="0"/>
              <a:t>Partnering with schools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4"/>
          <p:cNvSpPr>
            <a:spLocks noGrp="1" noChangeArrowheads="1"/>
          </p:cNvSpPr>
          <p:nvPr>
            <p:ph type="ctrTitle"/>
          </p:nvPr>
        </p:nvSpPr>
        <p:spPr>
          <a:xfrm>
            <a:off x="3962400" y="304800"/>
            <a:ext cx="4953000" cy="4114800"/>
          </a:xfrm>
        </p:spPr>
        <p:txBody>
          <a:bodyPr/>
          <a:lstStyle/>
          <a:p>
            <a:pPr eaLnBrk="1" hangingPunct="1"/>
            <a:r>
              <a:rPr lang="en-US" sz="4000" b="1" smtClean="0"/>
              <a:t>Supply and Demand Study of Afterschool and Youth Development Programs in Washington State</a:t>
            </a:r>
          </a:p>
        </p:txBody>
      </p:sp>
      <p:pic>
        <p:nvPicPr>
          <p:cNvPr id="75778" name="Picture 7" descr="ospi 2008 logo"/>
          <p:cNvPicPr>
            <a:picLocks noChangeAspect="1" noChangeArrowheads="1"/>
          </p:cNvPicPr>
          <p:nvPr/>
        </p:nvPicPr>
        <p:blipFill>
          <a:blip r:embed="rId3"/>
          <a:srcRect/>
          <a:stretch>
            <a:fillRect/>
          </a:stretch>
        </p:blipFill>
        <p:spPr bwMode="auto">
          <a:xfrm>
            <a:off x="609600" y="5257800"/>
            <a:ext cx="1447800" cy="1376363"/>
          </a:xfrm>
          <a:prstGeom prst="rect">
            <a:avLst/>
          </a:prstGeom>
          <a:noFill/>
          <a:ln w="9525">
            <a:noFill/>
            <a:miter lim="800000"/>
            <a:headEnd/>
            <a:tailEnd/>
          </a:ln>
        </p:spPr>
      </p:pic>
      <p:pic>
        <p:nvPicPr>
          <p:cNvPr id="75779" name="Picture 14" descr="200193755-001"/>
          <p:cNvPicPr>
            <a:picLocks noChangeAspect="1" noChangeArrowheads="1"/>
          </p:cNvPicPr>
          <p:nvPr/>
        </p:nvPicPr>
        <p:blipFill>
          <a:blip r:embed="rId4"/>
          <a:srcRect l="17664" r="7268"/>
          <a:stretch>
            <a:fillRect/>
          </a:stretch>
        </p:blipFill>
        <p:spPr bwMode="auto">
          <a:xfrm>
            <a:off x="685800" y="381000"/>
            <a:ext cx="2590800" cy="4602163"/>
          </a:xfrm>
          <a:prstGeom prst="rect">
            <a:avLst/>
          </a:prstGeom>
          <a:noFill/>
          <a:ln w="9525">
            <a:noFill/>
            <a:miter lim="800000"/>
            <a:headEnd/>
            <a:tailEnd/>
          </a:ln>
        </p:spPr>
      </p:pic>
      <p:sp>
        <p:nvSpPr>
          <p:cNvPr id="75780" name="TextBox 8"/>
          <p:cNvSpPr txBox="1">
            <a:spLocks noChangeArrowheads="1"/>
          </p:cNvSpPr>
          <p:nvPr/>
        </p:nvSpPr>
        <p:spPr bwMode="auto">
          <a:xfrm>
            <a:off x="4800600" y="4267200"/>
            <a:ext cx="3352800" cy="1323975"/>
          </a:xfrm>
          <a:prstGeom prst="rect">
            <a:avLst/>
          </a:prstGeom>
          <a:noFill/>
          <a:ln w="9525">
            <a:noFill/>
            <a:miter lim="800000"/>
            <a:headEnd/>
            <a:tailEnd/>
          </a:ln>
        </p:spPr>
        <p:txBody>
          <a:bodyPr>
            <a:spAutoFit/>
          </a:bodyPr>
          <a:lstStyle/>
          <a:p>
            <a:pPr algn="ctr"/>
            <a:r>
              <a:rPr lang="en-US" sz="4000" b="1" i="1"/>
              <a:t>Study Findings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2"/>
          <p:cNvSpPr>
            <a:spLocks noGrp="1" noChangeArrowheads="1"/>
          </p:cNvSpPr>
          <p:nvPr>
            <p:ph type="title"/>
          </p:nvPr>
        </p:nvSpPr>
        <p:spPr>
          <a:xfrm>
            <a:off x="457200" y="152400"/>
            <a:ext cx="8229600" cy="868363"/>
          </a:xfrm>
        </p:spPr>
        <p:txBody>
          <a:bodyPr/>
          <a:lstStyle/>
          <a:p>
            <a:pPr eaLnBrk="1" hangingPunct="1"/>
            <a:r>
              <a:rPr lang="en-US" b="1" smtClean="0"/>
              <a:t>Key Findings: Supply</a:t>
            </a:r>
          </a:p>
        </p:txBody>
      </p:sp>
      <p:sp>
        <p:nvSpPr>
          <p:cNvPr id="64516" name="Rectangle 3"/>
          <p:cNvSpPr>
            <a:spLocks noGrp="1" noChangeArrowheads="1"/>
          </p:cNvSpPr>
          <p:nvPr>
            <p:ph type="body" sz="half" idx="2"/>
          </p:nvPr>
        </p:nvSpPr>
        <p:spPr>
          <a:xfrm>
            <a:off x="5181600" y="1600200"/>
            <a:ext cx="3657600" cy="1219200"/>
          </a:xfrm>
        </p:spPr>
        <p:txBody>
          <a:bodyPr/>
          <a:lstStyle/>
          <a:p>
            <a:pPr eaLnBrk="1" hangingPunct="1">
              <a:buFontTx/>
              <a:buNone/>
            </a:pPr>
            <a:r>
              <a:rPr lang="en-US" sz="2800" b="1" smtClean="0">
                <a:solidFill>
                  <a:srgbClr val="00FF00"/>
                </a:solidFill>
              </a:rPr>
              <a:t>Supply</a:t>
            </a:r>
            <a:r>
              <a:rPr lang="en-US" sz="2800" smtClean="0">
                <a:solidFill>
                  <a:srgbClr val="00FF00"/>
                </a:solidFill>
              </a:rPr>
              <a:t>: 8,000 programs,</a:t>
            </a:r>
          </a:p>
          <a:p>
            <a:pPr eaLnBrk="1" hangingPunct="1"/>
            <a:r>
              <a:rPr lang="en-US" sz="2800" smtClean="0"/>
              <a:t>147,000 kids 5-12</a:t>
            </a:r>
          </a:p>
          <a:p>
            <a:pPr eaLnBrk="1" hangingPunct="1"/>
            <a:r>
              <a:rPr lang="en-US" sz="2800" smtClean="0"/>
              <a:t>32,000 youth 13-18</a:t>
            </a:r>
          </a:p>
        </p:txBody>
      </p:sp>
      <p:graphicFrame>
        <p:nvGraphicFramePr>
          <p:cNvPr id="64514" name="Object 5"/>
          <p:cNvGraphicFramePr>
            <a:graphicFrameLocks noChangeAspect="1"/>
          </p:cNvGraphicFramePr>
          <p:nvPr>
            <p:ph sz="half" idx="1"/>
          </p:nvPr>
        </p:nvGraphicFramePr>
        <p:xfrm>
          <a:off x="228600" y="1295400"/>
          <a:ext cx="4889500" cy="4779963"/>
        </p:xfrm>
        <a:graphic>
          <a:graphicData uri="http://schemas.openxmlformats.org/presentationml/2006/ole">
            <p:oleObj spid="_x0000_s64514" name="Chart" r:id="rId4" imgW="8220027" imgH="7515273" progId="MSGraph.Chart.8">
              <p:embed followColorScheme="full"/>
            </p:oleObj>
          </a:graphicData>
        </a:graphic>
      </p:graphicFrame>
      <p:sp>
        <p:nvSpPr>
          <p:cNvPr id="64517" name="TextBox 4"/>
          <p:cNvSpPr txBox="1">
            <a:spLocks noChangeArrowheads="1"/>
          </p:cNvSpPr>
          <p:nvPr/>
        </p:nvSpPr>
        <p:spPr bwMode="auto">
          <a:xfrm>
            <a:off x="5105400" y="3505200"/>
            <a:ext cx="3733800" cy="1570038"/>
          </a:xfrm>
          <a:prstGeom prst="rect">
            <a:avLst/>
          </a:prstGeom>
          <a:noFill/>
          <a:ln w="9525">
            <a:noFill/>
            <a:miter lim="800000"/>
            <a:headEnd/>
            <a:tailEnd/>
          </a:ln>
        </p:spPr>
        <p:txBody>
          <a:bodyPr>
            <a:spAutoFit/>
          </a:bodyPr>
          <a:lstStyle/>
          <a:p>
            <a:r>
              <a:rPr lang="en-US" i="1"/>
              <a:t>It appears that there is a sizable amount of capacity, perhaps as much as twice the number of children and youth being served.</a:t>
            </a:r>
          </a:p>
        </p:txBody>
      </p:sp>
      <p:sp>
        <p:nvSpPr>
          <p:cNvPr id="64518" name="Rectangle 4"/>
          <p:cNvSpPr>
            <a:spLocks noChangeArrowheads="1"/>
          </p:cNvSpPr>
          <p:nvPr/>
        </p:nvSpPr>
        <p:spPr bwMode="auto">
          <a:xfrm>
            <a:off x="152400" y="6172200"/>
            <a:ext cx="6546850" cy="584200"/>
          </a:xfrm>
          <a:prstGeom prst="rect">
            <a:avLst/>
          </a:prstGeom>
          <a:noFill/>
          <a:ln w="9525">
            <a:noFill/>
            <a:miter lim="800000"/>
            <a:headEnd/>
            <a:tailEnd/>
          </a:ln>
        </p:spPr>
        <p:txBody>
          <a:bodyPr wrap="none">
            <a:spAutoFit/>
          </a:bodyPr>
          <a:lstStyle/>
          <a:p>
            <a:r>
              <a:rPr lang="en-US" sz="1600"/>
              <a:t>Source: School’s Out Washington Afterschool and Youth Development</a:t>
            </a:r>
          </a:p>
          <a:p>
            <a:r>
              <a:rPr lang="en-US" sz="1600"/>
              <a:t>Program Provider Survey (2008)</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eaLnBrk="1" hangingPunct="1"/>
            <a:r>
              <a:rPr lang="en-US" b="1" smtClean="0">
                <a:solidFill>
                  <a:schemeClr val="tx1"/>
                </a:solidFill>
                <a:latin typeface="Rockwell" pitchFamily="18" charset="0"/>
              </a:rPr>
              <a:t>Mission</a:t>
            </a:r>
          </a:p>
        </p:txBody>
      </p:sp>
      <p:sp>
        <p:nvSpPr>
          <p:cNvPr id="22530" name="Rectangle 3"/>
          <p:cNvSpPr>
            <a:spLocks noGrp="1" noChangeArrowheads="1"/>
          </p:cNvSpPr>
          <p:nvPr>
            <p:ph idx="1"/>
          </p:nvPr>
        </p:nvSpPr>
        <p:spPr/>
        <p:txBody>
          <a:bodyPr/>
          <a:lstStyle/>
          <a:p>
            <a:pPr marL="60325" indent="-60325" eaLnBrk="1" hangingPunct="1"/>
            <a:r>
              <a:rPr lang="en-US" smtClean="0">
                <a:solidFill>
                  <a:schemeClr val="tx2"/>
                </a:solidFill>
                <a:latin typeface="Rockwell" pitchFamily="18" charset="0"/>
              </a:rPr>
              <a:t>School’s Out Washington’s mission is to provide services and guidance for organizations to ensure all young people have safe places to learn and grow when not in school.  School’s Out is dedicated to building community systems to support quality afterschool programs for Washington’s 5-18 year olds through training, advocacy, and leadership.</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ChangeArrowheads="1"/>
          </p:cNvSpPr>
          <p:nvPr>
            <p:ph type="title"/>
          </p:nvPr>
        </p:nvSpPr>
        <p:spPr/>
        <p:txBody>
          <a:bodyPr/>
          <a:lstStyle/>
          <a:p>
            <a:pPr eaLnBrk="1" hangingPunct="1"/>
            <a:r>
              <a:rPr lang="en-US" b="1" smtClean="0"/>
              <a:t>Parents and youth identified barriers to participation</a:t>
            </a:r>
          </a:p>
        </p:txBody>
      </p:sp>
      <p:sp>
        <p:nvSpPr>
          <p:cNvPr id="79874" name="Rectangle 3"/>
          <p:cNvSpPr>
            <a:spLocks noGrp="1" noChangeArrowheads="1"/>
          </p:cNvSpPr>
          <p:nvPr>
            <p:ph type="body" idx="1"/>
          </p:nvPr>
        </p:nvSpPr>
        <p:spPr>
          <a:xfrm>
            <a:off x="762000" y="1981200"/>
            <a:ext cx="4267200" cy="3886200"/>
          </a:xfrm>
        </p:spPr>
        <p:txBody>
          <a:bodyPr/>
          <a:lstStyle/>
          <a:p>
            <a:pPr marL="457200" indent="-457200" eaLnBrk="1" hangingPunct="1"/>
            <a:r>
              <a:rPr lang="en-US" smtClean="0"/>
              <a:t>Cost</a:t>
            </a:r>
          </a:p>
          <a:p>
            <a:pPr marL="457200" indent="-457200" eaLnBrk="1" hangingPunct="1"/>
            <a:r>
              <a:rPr lang="en-US" smtClean="0"/>
              <a:t>Transportation</a:t>
            </a:r>
          </a:p>
          <a:p>
            <a:pPr marL="457200" indent="-457200" eaLnBrk="1" hangingPunct="1"/>
            <a:r>
              <a:rPr lang="en-US" smtClean="0"/>
              <a:t>Knowledge about programs</a:t>
            </a:r>
          </a:p>
          <a:p>
            <a:pPr marL="457200" indent="-457200" eaLnBrk="1" hangingPunct="1"/>
            <a:r>
              <a:rPr lang="en-US" smtClean="0"/>
              <a:t>Hours of operation-summer &amp; evenings</a:t>
            </a:r>
          </a:p>
          <a:p>
            <a:pPr marL="457200" indent="-457200" eaLnBrk="1" hangingPunct="1"/>
            <a:r>
              <a:rPr lang="en-US" smtClean="0"/>
              <a:t>Capacity</a:t>
            </a:r>
          </a:p>
          <a:p>
            <a:pPr marL="457200" indent="-457200" eaLnBrk="1" hangingPunct="1"/>
            <a:endParaRPr lang="en-US"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Grp="1" noChangeArrowheads="1"/>
          </p:cNvSpPr>
          <p:nvPr>
            <p:ph type="title"/>
          </p:nvPr>
        </p:nvSpPr>
        <p:spPr/>
        <p:txBody>
          <a:bodyPr/>
          <a:lstStyle/>
          <a:p>
            <a:pPr eaLnBrk="1" hangingPunct="1"/>
            <a:r>
              <a:rPr lang="en-US" b="1" smtClean="0"/>
              <a:t>More findings from focus groups</a:t>
            </a:r>
          </a:p>
        </p:txBody>
      </p:sp>
      <p:sp>
        <p:nvSpPr>
          <p:cNvPr id="81922" name="Rectangle 3"/>
          <p:cNvSpPr>
            <a:spLocks noGrp="1" noChangeArrowheads="1"/>
          </p:cNvSpPr>
          <p:nvPr>
            <p:ph type="body" idx="1"/>
          </p:nvPr>
        </p:nvSpPr>
        <p:spPr>
          <a:xfrm>
            <a:off x="685800" y="1828800"/>
            <a:ext cx="8001000" cy="4191000"/>
          </a:xfrm>
        </p:spPr>
        <p:txBody>
          <a:bodyPr/>
          <a:lstStyle/>
          <a:p>
            <a:pPr eaLnBrk="1" hangingPunct="1"/>
            <a:r>
              <a:rPr lang="en-US" smtClean="0"/>
              <a:t>More programs for “tweens” &amp; teens</a:t>
            </a:r>
          </a:p>
          <a:p>
            <a:pPr eaLnBrk="1" hangingPunct="1"/>
            <a:r>
              <a:rPr lang="en-US" smtClean="0"/>
              <a:t>More responsive to youths’ needs and interests</a:t>
            </a:r>
          </a:p>
          <a:p>
            <a:pPr eaLnBrk="1" hangingPunct="1"/>
            <a:r>
              <a:rPr lang="en-US" smtClean="0"/>
              <a:t>Both parents and kids need to know what programs are available</a:t>
            </a:r>
          </a:p>
          <a:p>
            <a:pPr eaLnBrk="1" hangingPunct="1"/>
            <a:r>
              <a:rPr lang="en-US" smtClean="0"/>
              <a:t>More </a:t>
            </a:r>
            <a:r>
              <a:rPr lang="en-US" u="sng" smtClean="0"/>
              <a:t>quality</a:t>
            </a:r>
            <a:r>
              <a:rPr lang="en-US" smtClean="0"/>
              <a:t> programs</a:t>
            </a:r>
          </a:p>
          <a:p>
            <a:pPr eaLnBrk="1" hangingPunct="1"/>
            <a:endParaRPr lang="en-US"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4"/>
          <p:cNvSpPr>
            <a:spLocks noGrp="1" noChangeArrowheads="1"/>
          </p:cNvSpPr>
          <p:nvPr>
            <p:ph type="title"/>
          </p:nvPr>
        </p:nvSpPr>
        <p:spPr>
          <a:xfrm>
            <a:off x="0" y="274638"/>
            <a:ext cx="9144000" cy="1143000"/>
          </a:xfrm>
        </p:spPr>
        <p:txBody>
          <a:bodyPr/>
          <a:lstStyle/>
          <a:p>
            <a:pPr eaLnBrk="1" hangingPunct="1"/>
            <a:r>
              <a:rPr lang="en-US" b="1" smtClean="0"/>
              <a:t>On-Time Graduation Rates</a:t>
            </a:r>
          </a:p>
        </p:txBody>
      </p:sp>
      <p:sp>
        <p:nvSpPr>
          <p:cNvPr id="87046" name="Rectangle 6"/>
          <p:cNvSpPr>
            <a:spLocks noChangeArrowheads="1"/>
          </p:cNvSpPr>
          <p:nvPr/>
        </p:nvSpPr>
        <p:spPr bwMode="auto">
          <a:xfrm>
            <a:off x="304800" y="6027738"/>
            <a:ext cx="6629400" cy="830262"/>
          </a:xfrm>
          <a:prstGeom prst="rect">
            <a:avLst/>
          </a:prstGeom>
          <a:noFill/>
          <a:ln w="9525">
            <a:noFill/>
            <a:miter lim="800000"/>
            <a:headEnd/>
            <a:tailEnd/>
          </a:ln>
          <a:effectLst/>
        </p:spPr>
        <p:txBody>
          <a:bodyPr>
            <a:spAutoFit/>
          </a:bodyPr>
          <a:lstStyle/>
          <a:p>
            <a:pPr>
              <a:defRPr/>
            </a:pPr>
            <a:r>
              <a:rPr lang="en-US" sz="1600" b="1" dirty="0"/>
              <a:t>Kids Count Data Center. Available at:</a:t>
            </a:r>
          </a:p>
          <a:p>
            <a:pPr>
              <a:defRPr/>
            </a:pPr>
            <a:r>
              <a:rPr lang="en-US" sz="1600" b="1" dirty="0">
                <a:solidFill>
                  <a:schemeClr val="tx2">
                    <a:lumMod val="90000"/>
                  </a:schemeClr>
                </a:solidFill>
              </a:rPr>
              <a:t>http</a:t>
            </a:r>
            <a:r>
              <a:rPr lang="en-US" sz="1600" b="1">
                <a:solidFill>
                  <a:schemeClr val="tx2">
                    <a:lumMod val="90000"/>
                  </a:schemeClr>
                </a:solidFill>
              </a:rPr>
              <a:t>://datacenter.kidscount.org/data/bystate/stateprofile</a:t>
            </a:r>
            <a:endParaRPr lang="en-US" sz="1600" b="1" dirty="0">
              <a:solidFill>
                <a:schemeClr val="tx2">
                  <a:lumMod val="90000"/>
                </a:schemeClr>
              </a:solidFill>
            </a:endParaRPr>
          </a:p>
          <a:p>
            <a:pPr>
              <a:defRPr/>
            </a:pPr>
            <a:endParaRPr lang="en-US" sz="1600" b="1" dirty="0"/>
          </a:p>
        </p:txBody>
      </p:sp>
      <p:graphicFrame>
        <p:nvGraphicFramePr>
          <p:cNvPr id="83971" name="Content Placeholder 5"/>
          <p:cNvGraphicFramePr>
            <a:graphicFrameLocks noGrp="1"/>
          </p:cNvGraphicFramePr>
          <p:nvPr>
            <p:ph idx="1"/>
          </p:nvPr>
        </p:nvGraphicFramePr>
        <p:xfrm>
          <a:off x="457200" y="1600200"/>
          <a:ext cx="8229600" cy="4525963"/>
        </p:xfrm>
        <a:graphic>
          <a:graphicData uri="http://schemas.openxmlformats.org/presentationml/2006/ole">
            <p:oleObj spid="_x0000_s83971" r:id="rId4" imgW="8230313" imgH="4523624" progId="Excel.Chart.8">
              <p:embed/>
            </p:oleObj>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8" name="Rectangle 4"/>
          <p:cNvSpPr>
            <a:spLocks noGrp="1" noChangeArrowheads="1"/>
          </p:cNvSpPr>
          <p:nvPr>
            <p:ph type="title"/>
          </p:nvPr>
        </p:nvSpPr>
        <p:spPr/>
        <p:txBody>
          <a:bodyPr/>
          <a:lstStyle/>
          <a:p>
            <a:pPr eaLnBrk="1" hangingPunct="1"/>
            <a:r>
              <a:rPr lang="en-US" b="1" smtClean="0"/>
              <a:t>Where do we go from here?</a:t>
            </a:r>
            <a:endParaRPr lang="en-US" smtClean="0"/>
          </a:p>
        </p:txBody>
      </p:sp>
      <p:graphicFrame>
        <p:nvGraphicFramePr>
          <p:cNvPr id="65538" name="Diagram 7"/>
          <p:cNvGraphicFramePr>
            <a:graphicFrameLocks/>
          </p:cNvGraphicFramePr>
          <p:nvPr>
            <p:ph idx="1"/>
          </p:nvPr>
        </p:nvGraphicFramePr>
        <p:xfrm>
          <a:off x="457200" y="1600200"/>
          <a:ext cx="8229600" cy="4495800"/>
        </p:xfrm>
        <a:graphic>
          <a:graphicData uri="http://schemas.openxmlformats.org/drawingml/2006/compatibility">
            <com:legacyDrawing xmlns:com="http://schemas.openxmlformats.org/drawingml/2006/compatibility" spid="_x0000_s65538"/>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4"/>
          <p:cNvSpPr>
            <a:spLocks noGrp="1" noChangeArrowheads="1"/>
          </p:cNvSpPr>
          <p:nvPr>
            <p:ph type="title" idx="4294967295"/>
          </p:nvPr>
        </p:nvSpPr>
        <p:spPr>
          <a:xfrm>
            <a:off x="0" y="0"/>
            <a:ext cx="8229600" cy="1143000"/>
          </a:xfrm>
        </p:spPr>
        <p:txBody>
          <a:bodyPr/>
          <a:lstStyle/>
          <a:p>
            <a:pPr eaLnBrk="1" hangingPunct="1"/>
            <a:r>
              <a:rPr lang="en-US" smtClean="0">
                <a:latin typeface="Comic Sans MS" pitchFamily="66" charset="0"/>
              </a:rPr>
              <a:t>Questions?</a:t>
            </a:r>
          </a:p>
        </p:txBody>
      </p:sp>
      <p:sp>
        <p:nvSpPr>
          <p:cNvPr id="89090" name="TextBox 9"/>
          <p:cNvSpPr txBox="1">
            <a:spLocks noChangeArrowheads="1"/>
          </p:cNvSpPr>
          <p:nvPr/>
        </p:nvSpPr>
        <p:spPr bwMode="auto">
          <a:xfrm>
            <a:off x="4495800" y="3962400"/>
            <a:ext cx="4114800" cy="2524125"/>
          </a:xfrm>
          <a:prstGeom prst="rect">
            <a:avLst/>
          </a:prstGeom>
          <a:noFill/>
          <a:ln w="9525">
            <a:noFill/>
            <a:miter lim="800000"/>
            <a:headEnd/>
            <a:tailEnd/>
          </a:ln>
        </p:spPr>
        <p:txBody>
          <a:bodyPr>
            <a:spAutoFit/>
          </a:bodyPr>
          <a:lstStyle/>
          <a:p>
            <a:r>
              <a:rPr lang="en-US" sz="2800"/>
              <a:t>Janet Frieling</a:t>
            </a:r>
          </a:p>
          <a:p>
            <a:r>
              <a:rPr lang="en-US" sz="1800">
                <a:solidFill>
                  <a:srgbClr val="00FF99"/>
                </a:solidFill>
              </a:rPr>
              <a:t>frieling@schoolsoutwashington.org</a:t>
            </a:r>
          </a:p>
          <a:p>
            <a:r>
              <a:rPr lang="en-US"/>
              <a:t>206.323.2396</a:t>
            </a:r>
          </a:p>
          <a:p>
            <a:r>
              <a:rPr lang="en-US" sz="2800"/>
              <a:t>Shannon Ginn</a:t>
            </a:r>
          </a:p>
          <a:p>
            <a:r>
              <a:rPr lang="en-US" sz="1800">
                <a:hlinkClick r:id="rId2"/>
              </a:rPr>
              <a:t>sginn@schoolsoutwashington.org</a:t>
            </a:r>
            <a:endParaRPr lang="en-US" sz="1800"/>
          </a:p>
          <a:p>
            <a:endParaRPr lang="en-US"/>
          </a:p>
          <a:p>
            <a:endParaRPr lang="en-US" sz="1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sz="quarter"/>
          </p:nvPr>
        </p:nvSpPr>
        <p:spPr>
          <a:xfrm>
            <a:off x="228600" y="533400"/>
            <a:ext cx="8458200" cy="815975"/>
          </a:xfrm>
        </p:spPr>
        <p:txBody>
          <a:bodyPr/>
          <a:lstStyle/>
          <a:p>
            <a:pPr eaLnBrk="1" hangingPunct="1"/>
            <a:r>
              <a:rPr lang="en-US" smtClean="0">
                <a:solidFill>
                  <a:schemeClr val="tx1"/>
                </a:solidFill>
                <a:latin typeface="Rockwell" pitchFamily="18" charset="0"/>
              </a:rPr>
              <a:t>Role of an Intermediary Agency</a:t>
            </a:r>
          </a:p>
        </p:txBody>
      </p:sp>
      <p:pic>
        <p:nvPicPr>
          <p:cNvPr id="23554" name="Picture 12" descr="MCIN00634_0000[1]"/>
          <p:cNvPicPr>
            <a:picLocks noChangeAspect="1" noChangeArrowheads="1"/>
          </p:cNvPicPr>
          <p:nvPr/>
        </p:nvPicPr>
        <p:blipFill>
          <a:blip r:embed="rId2"/>
          <a:srcRect/>
          <a:stretch>
            <a:fillRect/>
          </a:stretch>
        </p:blipFill>
        <p:spPr bwMode="auto">
          <a:xfrm>
            <a:off x="6629400" y="3733800"/>
            <a:ext cx="2667000" cy="2392363"/>
          </a:xfrm>
          <a:prstGeom prst="rect">
            <a:avLst/>
          </a:prstGeom>
          <a:noFill/>
          <a:ln w="9525">
            <a:noFill/>
            <a:miter lim="800000"/>
            <a:headEnd/>
            <a:tailEnd/>
          </a:ln>
        </p:spPr>
      </p:pic>
      <p:sp>
        <p:nvSpPr>
          <p:cNvPr id="23555" name="Text Box 17"/>
          <p:cNvSpPr txBox="1">
            <a:spLocks noChangeArrowheads="1"/>
          </p:cNvSpPr>
          <p:nvPr/>
        </p:nvSpPr>
        <p:spPr bwMode="auto">
          <a:xfrm>
            <a:off x="228600" y="1905000"/>
            <a:ext cx="5334000" cy="457200"/>
          </a:xfrm>
          <a:prstGeom prst="rect">
            <a:avLst/>
          </a:prstGeom>
          <a:noFill/>
          <a:ln w="9525">
            <a:noFill/>
            <a:miter lim="800000"/>
            <a:headEnd/>
            <a:tailEnd/>
          </a:ln>
        </p:spPr>
        <p:txBody>
          <a:bodyPr>
            <a:spAutoFit/>
          </a:bodyPr>
          <a:lstStyle/>
          <a:p>
            <a:pPr>
              <a:spcBef>
                <a:spcPct val="50000"/>
              </a:spcBef>
            </a:pPr>
            <a:endParaRPr lang="en-US" sz="1800">
              <a:solidFill>
                <a:schemeClr val="accent1"/>
              </a:solidFill>
            </a:endParaRPr>
          </a:p>
        </p:txBody>
      </p:sp>
      <p:sp>
        <p:nvSpPr>
          <p:cNvPr id="23556" name="Text Box 18"/>
          <p:cNvSpPr txBox="1">
            <a:spLocks noChangeArrowheads="1"/>
          </p:cNvSpPr>
          <p:nvPr/>
        </p:nvSpPr>
        <p:spPr bwMode="auto">
          <a:xfrm>
            <a:off x="304800" y="1447800"/>
            <a:ext cx="6553200" cy="5262563"/>
          </a:xfrm>
          <a:prstGeom prst="rect">
            <a:avLst/>
          </a:prstGeom>
          <a:noFill/>
          <a:ln w="9525">
            <a:noFill/>
            <a:miter lim="800000"/>
            <a:headEnd/>
            <a:tailEnd/>
          </a:ln>
        </p:spPr>
        <p:txBody>
          <a:bodyPr>
            <a:spAutoFit/>
          </a:bodyPr>
          <a:lstStyle/>
          <a:p>
            <a:pPr marL="292100" indent="-292100">
              <a:spcBef>
                <a:spcPct val="50000"/>
              </a:spcBef>
              <a:buFontTx/>
              <a:buChar char="•"/>
            </a:pPr>
            <a:r>
              <a:rPr lang="en-US" sz="3200">
                <a:solidFill>
                  <a:schemeClr val="tx2"/>
                </a:solidFill>
              </a:rPr>
              <a:t>Convening and networking</a:t>
            </a:r>
          </a:p>
          <a:p>
            <a:pPr marL="292100" indent="-292100">
              <a:spcBef>
                <a:spcPct val="50000"/>
              </a:spcBef>
              <a:buFontTx/>
              <a:buChar char="•"/>
            </a:pPr>
            <a:r>
              <a:rPr lang="en-US" sz="3200">
                <a:solidFill>
                  <a:schemeClr val="tx2"/>
                </a:solidFill>
              </a:rPr>
              <a:t>Knowledge development and dissemination</a:t>
            </a:r>
          </a:p>
          <a:p>
            <a:pPr marL="292100" indent="-292100">
              <a:spcBef>
                <a:spcPct val="50000"/>
              </a:spcBef>
              <a:buFontTx/>
              <a:buChar char="•"/>
            </a:pPr>
            <a:r>
              <a:rPr lang="en-US" sz="3200">
                <a:solidFill>
                  <a:schemeClr val="tx2"/>
                </a:solidFill>
              </a:rPr>
              <a:t>Standards identification and setting</a:t>
            </a:r>
          </a:p>
          <a:p>
            <a:pPr marL="292100" indent="-292100">
              <a:spcBef>
                <a:spcPct val="50000"/>
              </a:spcBef>
              <a:buFontTx/>
              <a:buChar char="•"/>
            </a:pPr>
            <a:r>
              <a:rPr lang="en-US" sz="3200">
                <a:solidFill>
                  <a:schemeClr val="tx2"/>
                </a:solidFill>
              </a:rPr>
              <a:t>Training</a:t>
            </a:r>
          </a:p>
          <a:p>
            <a:pPr marL="292100" indent="-292100">
              <a:spcBef>
                <a:spcPct val="50000"/>
              </a:spcBef>
              <a:buFontTx/>
              <a:buChar char="•"/>
            </a:pPr>
            <a:r>
              <a:rPr lang="en-US" sz="3200">
                <a:solidFill>
                  <a:schemeClr val="tx2"/>
                </a:solidFill>
              </a:rPr>
              <a:t>Advocacy and representation</a:t>
            </a:r>
          </a:p>
          <a:p>
            <a:pPr marL="292100" indent="-292100">
              <a:spcBef>
                <a:spcPct val="50000"/>
              </a:spcBef>
              <a:buFontTx/>
              <a:buChar char="•"/>
            </a:pPr>
            <a:r>
              <a:rPr lang="en-US" sz="3200">
                <a:solidFill>
                  <a:schemeClr val="tx2"/>
                </a:solidFill>
              </a:rPr>
              <a:t>Accountability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990600" y="457200"/>
            <a:ext cx="7042150" cy="815975"/>
          </a:xfrm>
        </p:spPr>
        <p:txBody>
          <a:bodyPr/>
          <a:lstStyle/>
          <a:p>
            <a:pPr eaLnBrk="1" hangingPunct="1"/>
            <a:r>
              <a:rPr lang="en-US" smtClean="0">
                <a:solidFill>
                  <a:schemeClr val="tx1"/>
                </a:solidFill>
                <a:latin typeface="Rockwell" pitchFamily="18" charset="0"/>
              </a:rPr>
              <a:t>Definition of Afterschool</a:t>
            </a:r>
          </a:p>
        </p:txBody>
      </p:sp>
      <p:sp>
        <p:nvSpPr>
          <p:cNvPr id="24578" name="Oval 7"/>
          <p:cNvSpPr>
            <a:spLocks noChangeArrowheads="1"/>
          </p:cNvSpPr>
          <p:nvPr/>
        </p:nvSpPr>
        <p:spPr bwMode="auto">
          <a:xfrm>
            <a:off x="1447800" y="1447800"/>
            <a:ext cx="3505200" cy="3427413"/>
          </a:xfrm>
          <a:prstGeom prst="ellipse">
            <a:avLst/>
          </a:prstGeom>
          <a:solidFill>
            <a:schemeClr val="accent1">
              <a:alpha val="47842"/>
            </a:schemeClr>
          </a:solidFill>
          <a:ln w="25400">
            <a:solidFill>
              <a:schemeClr val="tx1"/>
            </a:solidFill>
            <a:round/>
            <a:headEnd/>
            <a:tailEnd/>
          </a:ln>
        </p:spPr>
        <p:txBody>
          <a:bodyPr wrap="none" anchor="ctr"/>
          <a:lstStyle/>
          <a:p>
            <a:endParaRPr lang="en-US" sz="1800"/>
          </a:p>
        </p:txBody>
      </p:sp>
      <p:sp>
        <p:nvSpPr>
          <p:cNvPr id="24579" name="Oval 8"/>
          <p:cNvSpPr>
            <a:spLocks noChangeArrowheads="1"/>
          </p:cNvSpPr>
          <p:nvPr/>
        </p:nvSpPr>
        <p:spPr bwMode="auto">
          <a:xfrm>
            <a:off x="2590800" y="3276600"/>
            <a:ext cx="3427413" cy="3429000"/>
          </a:xfrm>
          <a:prstGeom prst="ellipse">
            <a:avLst/>
          </a:prstGeom>
          <a:solidFill>
            <a:schemeClr val="folHlink">
              <a:alpha val="52940"/>
            </a:schemeClr>
          </a:solidFill>
          <a:ln w="25400">
            <a:solidFill>
              <a:schemeClr val="tx1"/>
            </a:solidFill>
            <a:round/>
            <a:headEnd/>
            <a:tailEnd/>
          </a:ln>
        </p:spPr>
        <p:txBody>
          <a:bodyPr wrap="none" anchor="ctr"/>
          <a:lstStyle/>
          <a:p>
            <a:endParaRPr lang="en-US" sz="1800"/>
          </a:p>
        </p:txBody>
      </p:sp>
      <p:sp>
        <p:nvSpPr>
          <p:cNvPr id="24580" name="Oval 9"/>
          <p:cNvSpPr>
            <a:spLocks noChangeArrowheads="1"/>
          </p:cNvSpPr>
          <p:nvPr/>
        </p:nvSpPr>
        <p:spPr bwMode="auto">
          <a:xfrm>
            <a:off x="3657600" y="1447800"/>
            <a:ext cx="3429000" cy="3429000"/>
          </a:xfrm>
          <a:prstGeom prst="ellipse">
            <a:avLst/>
          </a:prstGeom>
          <a:solidFill>
            <a:schemeClr val="accent2">
              <a:alpha val="58823"/>
            </a:schemeClr>
          </a:solidFill>
          <a:ln w="25400">
            <a:solidFill>
              <a:schemeClr val="tx1"/>
            </a:solidFill>
            <a:round/>
            <a:headEnd/>
            <a:tailEnd/>
          </a:ln>
        </p:spPr>
        <p:txBody>
          <a:bodyPr wrap="none" anchor="ctr"/>
          <a:lstStyle/>
          <a:p>
            <a:endParaRPr lang="en-US" sz="1800"/>
          </a:p>
        </p:txBody>
      </p:sp>
      <p:sp>
        <p:nvSpPr>
          <p:cNvPr id="24581" name="Text Box 11"/>
          <p:cNvSpPr txBox="1">
            <a:spLocks noChangeArrowheads="1"/>
          </p:cNvSpPr>
          <p:nvPr/>
        </p:nvSpPr>
        <p:spPr bwMode="auto">
          <a:xfrm>
            <a:off x="1828800" y="1981200"/>
            <a:ext cx="1828800" cy="2308225"/>
          </a:xfrm>
          <a:prstGeom prst="rect">
            <a:avLst/>
          </a:prstGeom>
          <a:noFill/>
          <a:ln w="9525">
            <a:noFill/>
            <a:miter lim="800000"/>
            <a:headEnd/>
            <a:tailEnd/>
          </a:ln>
        </p:spPr>
        <p:txBody>
          <a:bodyPr>
            <a:spAutoFit/>
          </a:bodyPr>
          <a:lstStyle/>
          <a:p>
            <a:pPr>
              <a:spcBef>
                <a:spcPct val="50000"/>
              </a:spcBef>
            </a:pPr>
            <a:r>
              <a:rPr lang="en-US" sz="1800" b="1">
                <a:solidFill>
                  <a:schemeClr val="tx2"/>
                </a:solidFill>
              </a:rPr>
              <a:t>“Extending Learning” Education</a:t>
            </a:r>
          </a:p>
          <a:p>
            <a:pPr>
              <a:spcBef>
                <a:spcPct val="50000"/>
              </a:spcBef>
            </a:pPr>
            <a:r>
              <a:rPr lang="en-US" sz="2000" i="1"/>
              <a:t>Goal:</a:t>
            </a:r>
            <a:r>
              <a:rPr lang="en-US" sz="2000"/>
              <a:t>  Increase academic achievement</a:t>
            </a:r>
          </a:p>
        </p:txBody>
      </p:sp>
      <p:sp>
        <p:nvSpPr>
          <p:cNvPr id="24582" name="Text Box 12"/>
          <p:cNvSpPr txBox="1">
            <a:spLocks noChangeArrowheads="1"/>
          </p:cNvSpPr>
          <p:nvPr/>
        </p:nvSpPr>
        <p:spPr bwMode="auto">
          <a:xfrm>
            <a:off x="2971800" y="4495800"/>
            <a:ext cx="3352800" cy="1724025"/>
          </a:xfrm>
          <a:prstGeom prst="rect">
            <a:avLst/>
          </a:prstGeom>
          <a:noFill/>
          <a:ln w="9525">
            <a:noFill/>
            <a:miter lim="800000"/>
            <a:headEnd/>
            <a:tailEnd/>
          </a:ln>
        </p:spPr>
        <p:txBody>
          <a:bodyPr>
            <a:spAutoFit/>
          </a:bodyPr>
          <a:lstStyle/>
          <a:p>
            <a:pPr>
              <a:spcBef>
                <a:spcPct val="50000"/>
              </a:spcBef>
            </a:pPr>
            <a:r>
              <a:rPr lang="en-US" sz="1800" b="1">
                <a:solidFill>
                  <a:schemeClr val="tx2"/>
                </a:solidFill>
              </a:rPr>
              <a:t>“Afterschool” Youth &amp; Community Development</a:t>
            </a:r>
          </a:p>
          <a:p>
            <a:pPr>
              <a:spcBef>
                <a:spcPct val="50000"/>
              </a:spcBef>
            </a:pPr>
            <a:r>
              <a:rPr lang="en-US" sz="2000" i="1"/>
              <a:t>Goal:</a:t>
            </a:r>
            <a:r>
              <a:rPr lang="en-US" sz="2000"/>
              <a:t>  Prevent juvenile crime &amp; promote positive youth development</a:t>
            </a:r>
          </a:p>
        </p:txBody>
      </p:sp>
      <p:sp>
        <p:nvSpPr>
          <p:cNvPr id="24583" name="Text Box 13"/>
          <p:cNvSpPr txBox="1">
            <a:spLocks noChangeArrowheads="1"/>
          </p:cNvSpPr>
          <p:nvPr/>
        </p:nvSpPr>
        <p:spPr bwMode="auto">
          <a:xfrm>
            <a:off x="4953000" y="1981200"/>
            <a:ext cx="1981200" cy="2278063"/>
          </a:xfrm>
          <a:prstGeom prst="rect">
            <a:avLst/>
          </a:prstGeom>
          <a:noFill/>
          <a:ln w="9525">
            <a:noFill/>
            <a:miter lim="800000"/>
            <a:headEnd/>
            <a:tailEnd/>
          </a:ln>
        </p:spPr>
        <p:txBody>
          <a:bodyPr>
            <a:spAutoFit/>
          </a:bodyPr>
          <a:lstStyle/>
          <a:p>
            <a:pPr>
              <a:spcBef>
                <a:spcPct val="50000"/>
              </a:spcBef>
            </a:pPr>
            <a:r>
              <a:rPr lang="en-US" sz="1800" b="1">
                <a:solidFill>
                  <a:schemeClr val="tx2"/>
                </a:solidFill>
              </a:rPr>
              <a:t>“School-Age Care” Child Care &amp; Development</a:t>
            </a:r>
          </a:p>
          <a:p>
            <a:pPr>
              <a:spcBef>
                <a:spcPct val="50000"/>
              </a:spcBef>
            </a:pPr>
            <a:r>
              <a:rPr lang="en-US" sz="2000" i="1"/>
              <a:t>Goal:</a:t>
            </a:r>
            <a:r>
              <a:rPr lang="en-US" sz="2000"/>
              <a:t>  Support working families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1295400" y="381000"/>
            <a:ext cx="6477000" cy="838200"/>
          </a:xfrm>
        </p:spPr>
        <p:txBody>
          <a:bodyPr/>
          <a:lstStyle/>
          <a:p>
            <a:pPr eaLnBrk="1" hangingPunct="1"/>
            <a:r>
              <a:rPr lang="en-US" smtClean="0">
                <a:solidFill>
                  <a:schemeClr val="tx1"/>
                </a:solidFill>
                <a:latin typeface="Rockwell" pitchFamily="18" charset="0"/>
              </a:rPr>
              <a:t>The Focus of Our Work</a:t>
            </a:r>
          </a:p>
        </p:txBody>
      </p:sp>
      <p:grpSp>
        <p:nvGrpSpPr>
          <p:cNvPr id="25602" name="Group 4"/>
          <p:cNvGrpSpPr>
            <a:grpSpLocks/>
          </p:cNvGrpSpPr>
          <p:nvPr/>
        </p:nvGrpSpPr>
        <p:grpSpPr bwMode="auto">
          <a:xfrm>
            <a:off x="457200" y="1143000"/>
            <a:ext cx="8077200" cy="5486400"/>
            <a:chOff x="1824" y="633"/>
            <a:chExt cx="2834" cy="2849"/>
          </a:xfrm>
        </p:grpSpPr>
        <p:sp>
          <p:nvSpPr>
            <p:cNvPr id="25607"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sz="1800"/>
            </a:p>
          </p:txBody>
        </p:sp>
        <p:sp>
          <p:nvSpPr>
            <p:cNvPr id="25608"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sz="1800"/>
            </a:p>
          </p:txBody>
        </p:sp>
        <p:sp>
          <p:nvSpPr>
            <p:cNvPr id="25609"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sz="1800"/>
            </a:p>
          </p:txBody>
        </p:sp>
        <p:sp>
          <p:nvSpPr>
            <p:cNvPr id="25610"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sz="1800"/>
            </a:p>
          </p:txBody>
        </p:sp>
      </p:grpSp>
      <p:sp>
        <p:nvSpPr>
          <p:cNvPr id="48137" name="Text Box 9"/>
          <p:cNvSpPr txBox="1">
            <a:spLocks noChangeArrowheads="1"/>
          </p:cNvSpPr>
          <p:nvPr/>
        </p:nvSpPr>
        <p:spPr bwMode="auto">
          <a:xfrm>
            <a:off x="1981200" y="2743200"/>
            <a:ext cx="2438400" cy="579438"/>
          </a:xfrm>
          <a:prstGeom prst="rect">
            <a:avLst/>
          </a:prstGeom>
          <a:noFill/>
          <a:ln w="9525">
            <a:noFill/>
            <a:miter lim="800000"/>
            <a:headEnd/>
            <a:tailEnd/>
          </a:ln>
          <a:effectLst/>
        </p:spPr>
        <p:txBody>
          <a:bodyPr>
            <a:spAutoFit/>
          </a:bodyPr>
          <a:lstStyle/>
          <a:p>
            <a:pPr>
              <a:spcBef>
                <a:spcPct val="50000"/>
              </a:spcBef>
              <a:defRPr/>
            </a:pPr>
            <a:r>
              <a:rPr lang="en-US" sz="3200" b="1" dirty="0">
                <a:solidFill>
                  <a:schemeClr val="bg2">
                    <a:lumMod val="50000"/>
                    <a:lumOff val="50000"/>
                  </a:schemeClr>
                </a:solidFill>
              </a:rPr>
              <a:t>TRAINING</a:t>
            </a:r>
          </a:p>
        </p:txBody>
      </p:sp>
      <p:sp>
        <p:nvSpPr>
          <p:cNvPr id="48138" name="Text Box 10"/>
          <p:cNvSpPr txBox="1">
            <a:spLocks noChangeArrowheads="1"/>
          </p:cNvSpPr>
          <p:nvPr/>
        </p:nvSpPr>
        <p:spPr bwMode="auto">
          <a:xfrm>
            <a:off x="4800600" y="2133600"/>
            <a:ext cx="2590800" cy="579438"/>
          </a:xfrm>
          <a:prstGeom prst="rect">
            <a:avLst/>
          </a:prstGeom>
          <a:noFill/>
          <a:ln w="9525">
            <a:noFill/>
            <a:miter lim="800000"/>
            <a:headEnd/>
            <a:tailEnd/>
          </a:ln>
          <a:effectLst/>
        </p:spPr>
        <p:txBody>
          <a:bodyPr>
            <a:spAutoFit/>
          </a:bodyPr>
          <a:lstStyle/>
          <a:p>
            <a:pPr>
              <a:spcBef>
                <a:spcPct val="50000"/>
              </a:spcBef>
              <a:defRPr/>
            </a:pPr>
            <a:r>
              <a:rPr lang="en-US" sz="3200" b="1" dirty="0">
                <a:solidFill>
                  <a:schemeClr val="bg2">
                    <a:lumMod val="50000"/>
                    <a:lumOff val="50000"/>
                  </a:schemeClr>
                </a:solidFill>
              </a:rPr>
              <a:t>ADVOCACY</a:t>
            </a:r>
          </a:p>
        </p:txBody>
      </p:sp>
      <p:sp>
        <p:nvSpPr>
          <p:cNvPr id="48139" name="Text Box 11"/>
          <p:cNvSpPr txBox="1">
            <a:spLocks noChangeArrowheads="1"/>
          </p:cNvSpPr>
          <p:nvPr/>
        </p:nvSpPr>
        <p:spPr bwMode="auto">
          <a:xfrm>
            <a:off x="4800600" y="4267200"/>
            <a:ext cx="2438400" cy="579438"/>
          </a:xfrm>
          <a:prstGeom prst="rect">
            <a:avLst/>
          </a:prstGeom>
          <a:noFill/>
          <a:ln w="9525">
            <a:noFill/>
            <a:miter lim="800000"/>
            <a:headEnd/>
            <a:tailEnd/>
          </a:ln>
          <a:effectLst/>
        </p:spPr>
        <p:txBody>
          <a:bodyPr>
            <a:spAutoFit/>
          </a:bodyPr>
          <a:lstStyle/>
          <a:p>
            <a:pPr>
              <a:spcBef>
                <a:spcPct val="50000"/>
              </a:spcBef>
              <a:defRPr/>
            </a:pPr>
            <a:r>
              <a:rPr lang="en-US" sz="3200" b="1" dirty="0">
                <a:solidFill>
                  <a:schemeClr val="bg2">
                    <a:lumMod val="50000"/>
                    <a:lumOff val="50000"/>
                  </a:schemeClr>
                </a:solidFill>
              </a:rPr>
              <a:t>FUNDING</a:t>
            </a:r>
          </a:p>
        </p:txBody>
      </p:sp>
      <p:sp>
        <p:nvSpPr>
          <p:cNvPr id="48140" name="Text Box 12"/>
          <p:cNvSpPr txBox="1">
            <a:spLocks noChangeArrowheads="1"/>
          </p:cNvSpPr>
          <p:nvPr/>
        </p:nvSpPr>
        <p:spPr bwMode="auto">
          <a:xfrm>
            <a:off x="1752600" y="4114800"/>
            <a:ext cx="2971800" cy="579438"/>
          </a:xfrm>
          <a:prstGeom prst="rect">
            <a:avLst/>
          </a:prstGeom>
          <a:noFill/>
          <a:ln w="9525">
            <a:noFill/>
            <a:miter lim="800000"/>
            <a:headEnd/>
            <a:tailEnd/>
          </a:ln>
          <a:effectLst/>
        </p:spPr>
        <p:txBody>
          <a:bodyPr>
            <a:spAutoFit/>
          </a:bodyPr>
          <a:lstStyle/>
          <a:p>
            <a:pPr>
              <a:spcBef>
                <a:spcPct val="50000"/>
              </a:spcBef>
              <a:defRPr/>
            </a:pPr>
            <a:r>
              <a:rPr lang="en-US" sz="3200" b="1" dirty="0">
                <a:solidFill>
                  <a:schemeClr val="bg2">
                    <a:lumMod val="50000"/>
                    <a:lumOff val="50000"/>
                  </a:schemeClr>
                </a:solidFill>
              </a:rPr>
              <a:t>LEADERSHIP</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ctrTitle"/>
          </p:nvPr>
        </p:nvSpPr>
        <p:spPr>
          <a:xfrm>
            <a:off x="228600" y="2743200"/>
            <a:ext cx="8001000" cy="1470025"/>
          </a:xfrm>
        </p:spPr>
        <p:txBody>
          <a:bodyPr/>
          <a:lstStyle/>
          <a:p>
            <a:pPr eaLnBrk="1" hangingPunct="1"/>
            <a:r>
              <a:rPr lang="en-US" b="1" smtClean="0">
                <a:latin typeface="Comic Sans MS" pitchFamily="66" charset="0"/>
              </a:rPr>
              <a:t>WASHINGTON AFTERSCHOOL NETWORK</a:t>
            </a:r>
          </a:p>
        </p:txBody>
      </p:sp>
      <p:sp>
        <p:nvSpPr>
          <p:cNvPr id="26626" name="Rectangle 3"/>
          <p:cNvSpPr>
            <a:spLocks noGrp="1" noChangeArrowheads="1"/>
          </p:cNvSpPr>
          <p:nvPr>
            <p:ph type="subTitle" idx="1"/>
          </p:nvPr>
        </p:nvSpPr>
        <p:spPr>
          <a:xfrm>
            <a:off x="1143000" y="4267200"/>
            <a:ext cx="6705600" cy="1752600"/>
          </a:xfrm>
        </p:spPr>
        <p:txBody>
          <a:bodyPr/>
          <a:lstStyle/>
          <a:p>
            <a:pPr eaLnBrk="1" hangingPunct="1"/>
            <a:r>
              <a:rPr lang="en-US" sz="2800" smtClean="0"/>
              <a:t>The Statewide Action Arm for</a:t>
            </a:r>
          </a:p>
          <a:p>
            <a:pPr eaLnBrk="1" hangingPunct="1"/>
            <a:r>
              <a:rPr lang="en-US" sz="2800" smtClean="0"/>
              <a:t>School’s Out Washington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304800" y="228600"/>
            <a:ext cx="8385175" cy="762000"/>
          </a:xfrm>
        </p:spPr>
        <p:txBody>
          <a:bodyPr/>
          <a:lstStyle/>
          <a:p>
            <a:pPr eaLnBrk="1" hangingPunct="1"/>
            <a:r>
              <a:rPr lang="en-US" sz="4000" b="1" smtClean="0">
                <a:latin typeface="Comic Sans MS" pitchFamily="66" charset="0"/>
              </a:rPr>
              <a:t/>
            </a:r>
            <a:br>
              <a:rPr lang="en-US" sz="4000" b="1" smtClean="0">
                <a:latin typeface="Comic Sans MS" pitchFamily="66" charset="0"/>
              </a:rPr>
            </a:br>
            <a:r>
              <a:rPr lang="en-US" sz="4000" b="1" smtClean="0">
                <a:latin typeface="Comic Sans MS" pitchFamily="66" charset="0"/>
              </a:rPr>
              <a:t>Washington Afterschool Network</a:t>
            </a:r>
            <a:r>
              <a:rPr lang="en-US" b="1" smtClean="0">
                <a:latin typeface="Comic Sans MS" pitchFamily="66" charset="0"/>
              </a:rPr>
              <a:t/>
            </a:r>
            <a:br>
              <a:rPr lang="en-US" b="1" smtClean="0">
                <a:latin typeface="Comic Sans MS" pitchFamily="66" charset="0"/>
              </a:rPr>
            </a:br>
            <a:endParaRPr lang="en-US" b="1" smtClean="0">
              <a:latin typeface="Comic Sans MS" pitchFamily="66" charset="0"/>
            </a:endParaRPr>
          </a:p>
        </p:txBody>
      </p:sp>
      <p:sp>
        <p:nvSpPr>
          <p:cNvPr id="25603" name="Rectangle 3"/>
          <p:cNvSpPr>
            <a:spLocks noGrp="1" noChangeArrowheads="1"/>
          </p:cNvSpPr>
          <p:nvPr>
            <p:ph type="body" idx="1"/>
          </p:nvPr>
        </p:nvSpPr>
        <p:spPr>
          <a:xfrm>
            <a:off x="609600" y="1143000"/>
            <a:ext cx="8007350" cy="4495800"/>
          </a:xfrm>
        </p:spPr>
        <p:txBody>
          <a:bodyPr/>
          <a:lstStyle/>
          <a:p>
            <a:pPr eaLnBrk="1" hangingPunct="1">
              <a:lnSpc>
                <a:spcPct val="80000"/>
              </a:lnSpc>
              <a:buFontTx/>
              <a:buNone/>
            </a:pPr>
            <a:r>
              <a:rPr lang="en-US" sz="2800" smtClean="0">
                <a:solidFill>
                  <a:srgbClr val="00FF99"/>
                </a:solidFill>
              </a:rPr>
              <a:t>Goal 1:</a:t>
            </a:r>
            <a:r>
              <a:rPr lang="en-US" sz="2800" smtClean="0"/>
              <a:t> Create a sustainable structure of statewide, regional, and local partnerships, particularly school/community partnerships, focused on supporting statewide policy development.</a:t>
            </a:r>
          </a:p>
          <a:p>
            <a:pPr eaLnBrk="1" hangingPunct="1">
              <a:lnSpc>
                <a:spcPct val="80000"/>
              </a:lnSpc>
              <a:buFontTx/>
              <a:buNone/>
            </a:pPr>
            <a:endParaRPr lang="en-US" sz="1200" smtClean="0"/>
          </a:p>
          <a:p>
            <a:pPr eaLnBrk="1" hangingPunct="1">
              <a:lnSpc>
                <a:spcPct val="80000"/>
              </a:lnSpc>
              <a:buFontTx/>
              <a:buNone/>
            </a:pPr>
            <a:r>
              <a:rPr lang="en-US" sz="2800" smtClean="0">
                <a:solidFill>
                  <a:srgbClr val="00FF99"/>
                </a:solidFill>
              </a:rPr>
              <a:t>Goal 2:</a:t>
            </a:r>
            <a:r>
              <a:rPr lang="en-US" sz="2800" smtClean="0"/>
              <a:t> Support the development and growth of statewide policies that will secure the resources that are needed to sustain new and existing afterschool programs.</a:t>
            </a:r>
          </a:p>
          <a:p>
            <a:pPr eaLnBrk="1" hangingPunct="1">
              <a:lnSpc>
                <a:spcPct val="80000"/>
              </a:lnSpc>
              <a:buFontTx/>
              <a:buNone/>
            </a:pPr>
            <a:endParaRPr lang="en-US" sz="1200" smtClean="0"/>
          </a:p>
          <a:p>
            <a:pPr eaLnBrk="1" hangingPunct="1">
              <a:lnSpc>
                <a:spcPct val="80000"/>
              </a:lnSpc>
              <a:buFontTx/>
              <a:buNone/>
            </a:pPr>
            <a:r>
              <a:rPr lang="en-US" sz="2800" smtClean="0">
                <a:solidFill>
                  <a:srgbClr val="00FF99"/>
                </a:solidFill>
              </a:rPr>
              <a:t>Goal 3:</a:t>
            </a:r>
            <a:r>
              <a:rPr lang="en-US" sz="2800" smtClean="0"/>
              <a:t> Support statewide systems to ensure programs are of high quality.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 fill="hold"/>
                                        <p:tgtEl>
                                          <p:spTgt spid="256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60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25603">
                                            <p:txEl>
                                              <p:pRg st="2" end="2"/>
                                            </p:txEl>
                                          </p:spTgt>
                                        </p:tgtEl>
                                        <p:attrNameLst>
                                          <p:attrName>style.visibility</p:attrName>
                                        </p:attrNameLst>
                                      </p:cBhvr>
                                      <p:to>
                                        <p:strVal val="visible"/>
                                      </p:to>
                                    </p:set>
                                    <p:anim calcmode="lin" valueType="num">
                                      <p:cBhvr additive="base">
                                        <p:cTn id="13" dur="500" fill="hold"/>
                                        <p:tgtEl>
                                          <p:spTgt spid="2560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60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25603">
                                            <p:txEl>
                                              <p:pRg st="4" end="4"/>
                                            </p:txEl>
                                          </p:spTgt>
                                        </p:tgtEl>
                                        <p:attrNameLst>
                                          <p:attrName>style.visibility</p:attrName>
                                        </p:attrNameLst>
                                      </p:cBhvr>
                                      <p:to>
                                        <p:strVal val="visible"/>
                                      </p:to>
                                    </p:set>
                                    <p:anim calcmode="lin" valueType="num">
                                      <p:cBhvr additive="base">
                                        <p:cTn id="19" dur="500" fill="hold"/>
                                        <p:tgtEl>
                                          <p:spTgt spid="2560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5603">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pPr eaLnBrk="1" hangingPunct="1"/>
            <a:r>
              <a:rPr lang="en-US" sz="4000" smtClean="0">
                <a:latin typeface="Comic Sans MS" pitchFamily="66" charset="0"/>
              </a:rPr>
              <a:t>Washington Afterschool Network</a:t>
            </a:r>
            <a:endParaRPr lang="en-US" sz="4000" smtClean="0"/>
          </a:p>
        </p:txBody>
      </p:sp>
      <p:sp>
        <p:nvSpPr>
          <p:cNvPr id="30722" name="Rectangle 3"/>
          <p:cNvSpPr>
            <a:spLocks noGrp="1" noChangeArrowheads="1"/>
          </p:cNvSpPr>
          <p:nvPr>
            <p:ph type="body" sz="half" idx="1"/>
          </p:nvPr>
        </p:nvSpPr>
        <p:spPr>
          <a:xfrm>
            <a:off x="457200" y="1600200"/>
            <a:ext cx="4035425" cy="4525963"/>
          </a:xfrm>
        </p:spPr>
        <p:txBody>
          <a:bodyPr/>
          <a:lstStyle/>
          <a:p>
            <a:pPr eaLnBrk="1" hangingPunct="1">
              <a:buFontTx/>
              <a:buNone/>
            </a:pPr>
            <a:r>
              <a:rPr lang="en-US" smtClean="0">
                <a:solidFill>
                  <a:srgbClr val="00FF99"/>
                </a:solidFill>
              </a:rPr>
              <a:t>Who is this for?</a:t>
            </a:r>
          </a:p>
          <a:p>
            <a:pPr eaLnBrk="1" hangingPunct="1">
              <a:buFontTx/>
              <a:buNone/>
            </a:pPr>
            <a:r>
              <a:rPr lang="en-US" sz="2800" smtClean="0"/>
              <a:t>Afterschool program providers serving ages 5-18, 21st Century programs, parents, systems partners, elected officials, funders, advocates, anyone who is interested!</a:t>
            </a:r>
          </a:p>
          <a:p>
            <a:pPr eaLnBrk="1" hangingPunct="1">
              <a:buFontTx/>
              <a:buNone/>
            </a:pPr>
            <a:endParaRPr lang="en-US" sz="2800" smtClean="0"/>
          </a:p>
        </p:txBody>
      </p:sp>
      <p:sp>
        <p:nvSpPr>
          <p:cNvPr id="30723" name="ClipArt Placeholder 4"/>
          <p:cNvSpPr>
            <a:spLocks noGrp="1"/>
          </p:cNvSpPr>
          <p:nvPr>
            <p:ph type="clipArt" sz="half" idx="2"/>
          </p:nvPr>
        </p:nvSpPr>
        <p:spPr/>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026"/>
          <p:cNvSpPr>
            <a:spLocks noGrp="1" noChangeArrowheads="1"/>
          </p:cNvSpPr>
          <p:nvPr>
            <p:ph type="title"/>
          </p:nvPr>
        </p:nvSpPr>
        <p:spPr>
          <a:xfrm>
            <a:off x="381000" y="304800"/>
            <a:ext cx="8382000" cy="1300163"/>
          </a:xfrm>
        </p:spPr>
        <p:txBody>
          <a:bodyPr/>
          <a:lstStyle/>
          <a:p>
            <a:pPr eaLnBrk="1" hangingPunct="1"/>
            <a:r>
              <a:rPr lang="en-US" sz="4000" smtClean="0">
                <a:latin typeface="Comic Sans MS" pitchFamily="66" charset="0"/>
              </a:rPr>
              <a:t>Washington</a:t>
            </a:r>
            <a:r>
              <a:rPr lang="en-US" sz="4000" smtClean="0"/>
              <a:t> </a:t>
            </a:r>
            <a:r>
              <a:rPr lang="en-US" sz="4000" smtClean="0">
                <a:latin typeface="Comic Sans MS" pitchFamily="66" charset="0"/>
              </a:rPr>
              <a:t>Afterschool Network</a:t>
            </a:r>
          </a:p>
        </p:txBody>
      </p:sp>
      <p:sp>
        <p:nvSpPr>
          <p:cNvPr id="31746" name="Rectangle 1027"/>
          <p:cNvSpPr>
            <a:spLocks noGrp="1" noChangeArrowheads="1"/>
          </p:cNvSpPr>
          <p:nvPr>
            <p:ph type="body" idx="1"/>
          </p:nvPr>
        </p:nvSpPr>
        <p:spPr>
          <a:xfrm>
            <a:off x="685800" y="1295400"/>
            <a:ext cx="7772400" cy="5105400"/>
          </a:xfrm>
        </p:spPr>
        <p:txBody>
          <a:bodyPr/>
          <a:lstStyle/>
          <a:p>
            <a:pPr eaLnBrk="1" hangingPunct="1">
              <a:buFontTx/>
              <a:buNone/>
            </a:pPr>
            <a:r>
              <a:rPr lang="en-US" smtClean="0">
                <a:solidFill>
                  <a:srgbClr val="00FF99"/>
                </a:solidFill>
              </a:rPr>
              <a:t>What does the network do?</a:t>
            </a:r>
          </a:p>
          <a:p>
            <a:pPr eaLnBrk="1" hangingPunct="1"/>
            <a:r>
              <a:rPr lang="en-US" sz="2800" smtClean="0"/>
              <a:t>Creates a broad based mobilization of stakeholders for children’s issues</a:t>
            </a:r>
          </a:p>
          <a:p>
            <a:pPr eaLnBrk="1" hangingPunct="1">
              <a:buFontTx/>
              <a:buNone/>
            </a:pPr>
            <a:endParaRPr lang="en-US" sz="1000" smtClean="0"/>
          </a:p>
          <a:p>
            <a:pPr eaLnBrk="1" hangingPunct="1"/>
            <a:r>
              <a:rPr lang="en-US" sz="2800" smtClean="0"/>
              <a:t>Increases support for policies and funding for afterschool programs</a:t>
            </a:r>
          </a:p>
          <a:p>
            <a:pPr eaLnBrk="1" hangingPunct="1">
              <a:buFontTx/>
              <a:buNone/>
            </a:pPr>
            <a:endParaRPr lang="en-US" sz="1000" smtClean="0"/>
          </a:p>
          <a:p>
            <a:pPr eaLnBrk="1" hangingPunct="1"/>
            <a:r>
              <a:rPr lang="en-US" sz="2800" smtClean="0"/>
              <a:t>Increases public awareness</a:t>
            </a:r>
          </a:p>
          <a:p>
            <a:pPr eaLnBrk="1" hangingPunct="1">
              <a:buFontTx/>
              <a:buNone/>
            </a:pPr>
            <a:endParaRPr lang="en-US" sz="1000" smtClean="0"/>
          </a:p>
          <a:p>
            <a:pPr eaLnBrk="1" hangingPunct="1"/>
            <a:r>
              <a:rPr lang="en-US" sz="2800" smtClean="0"/>
              <a:t>Makes a higher level of quality programming available in more communities</a:t>
            </a:r>
          </a:p>
          <a:p>
            <a:pPr eaLnBrk="1" hangingPunct="1">
              <a:buFontTx/>
              <a:buNone/>
            </a:pPr>
            <a:endParaRPr lang="en-US" sz="1000" smtClean="0"/>
          </a:p>
          <a:p>
            <a:pPr eaLnBrk="1" hangingPunct="1"/>
            <a:r>
              <a:rPr lang="en-US" sz="2800" smtClean="0"/>
              <a:t>Creates a statewide vision</a:t>
            </a:r>
          </a:p>
        </p:txBody>
      </p:sp>
    </p:spTree>
  </p:cSld>
  <p:clrMapOvr>
    <a:masterClrMapping/>
  </p:clrMapOvr>
</p:sld>
</file>

<file path=ppt/theme/theme1.xml><?xml version="1.0" encoding="utf-8"?>
<a:theme xmlns:a="http://schemas.openxmlformats.org/drawingml/2006/main" name="Default Design">
  <a:themeElements>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485</TotalTime>
  <Words>1871</Words>
  <Application>Microsoft Office PowerPoint</Application>
  <PresentationFormat>On-screen Show (4:3)</PresentationFormat>
  <Paragraphs>199</Paragraphs>
  <Slides>24</Slides>
  <Notes>15</Notes>
  <HiddenSlides>0</HiddenSlides>
  <MMClips>0</MMClips>
  <ScaleCrop>false</ScaleCrop>
  <HeadingPairs>
    <vt:vector size="8" baseType="variant">
      <vt:variant>
        <vt:lpstr>Fonts Used</vt:lpstr>
      </vt:variant>
      <vt:variant>
        <vt:i4>5</vt:i4>
      </vt:variant>
      <vt:variant>
        <vt:lpstr>Design Template</vt:lpstr>
      </vt:variant>
      <vt:variant>
        <vt:i4>6</vt:i4>
      </vt:variant>
      <vt:variant>
        <vt:lpstr>Embedded OLE Servers</vt:lpstr>
      </vt:variant>
      <vt:variant>
        <vt:i4>3</vt:i4>
      </vt:variant>
      <vt:variant>
        <vt:lpstr>Slide Titles</vt:lpstr>
      </vt:variant>
      <vt:variant>
        <vt:i4>24</vt:i4>
      </vt:variant>
    </vt:vector>
  </HeadingPairs>
  <TitlesOfParts>
    <vt:vector size="38" baseType="lpstr">
      <vt:lpstr>Arial</vt:lpstr>
      <vt:lpstr>Times New Roman</vt:lpstr>
      <vt:lpstr>Comic Sans MS</vt:lpstr>
      <vt:lpstr>Rockwell</vt:lpstr>
      <vt:lpstr>Garamond</vt:lpstr>
      <vt:lpstr>Default Design</vt:lpstr>
      <vt:lpstr>Default Design</vt:lpstr>
      <vt:lpstr>Default Design</vt:lpstr>
      <vt:lpstr>Default Design</vt:lpstr>
      <vt:lpstr>Default Design</vt:lpstr>
      <vt:lpstr>Default Design</vt:lpstr>
      <vt:lpstr>Chart</vt:lpstr>
      <vt:lpstr>Worksheet</vt:lpstr>
      <vt:lpstr>Microsoft Excel Chart</vt:lpstr>
      <vt:lpstr> School’s Out Washington Presentation to Skagit County  Law &amp; Justice Council  Feb. 10, 2010  </vt:lpstr>
      <vt:lpstr>Mission</vt:lpstr>
      <vt:lpstr>Role of an Intermediary Agency</vt:lpstr>
      <vt:lpstr>Definition of Afterschool</vt:lpstr>
      <vt:lpstr>The Focus of Our Work</vt:lpstr>
      <vt:lpstr>WASHINGTON AFTERSCHOOL NETWORK</vt:lpstr>
      <vt:lpstr> Washington Afterschool Network </vt:lpstr>
      <vt:lpstr>Washington Afterschool Network</vt:lpstr>
      <vt:lpstr>Washington Afterschool Network</vt:lpstr>
      <vt:lpstr>Achievement Grant: Healthy Youth, Healthy Communities</vt:lpstr>
      <vt:lpstr>Research on the Benefits of Afterschool and Youth Development and Latest Findings in Washington State</vt:lpstr>
      <vt:lpstr>Number of WA kids left unsupervised afterschool </vt:lpstr>
      <vt:lpstr>Crime rates peaks when school is out</vt:lpstr>
      <vt:lpstr>Children’s minds don’t stop at 3:00 pm…. or in the summer</vt:lpstr>
      <vt:lpstr>Why Afterschool Matters?</vt:lpstr>
      <vt:lpstr>Statistically significant positive effects of afterschool*</vt:lpstr>
      <vt:lpstr>Features of quality programs</vt:lpstr>
      <vt:lpstr>Supply and Demand Study of Afterschool and Youth Development Programs in Washington State</vt:lpstr>
      <vt:lpstr>Key Findings: Supply</vt:lpstr>
      <vt:lpstr>Parents and youth identified barriers to participation</vt:lpstr>
      <vt:lpstr>More findings from focus groups</vt:lpstr>
      <vt:lpstr>On-Time Graduation Rates</vt:lpstr>
      <vt:lpstr>Where do we go from here?</vt:lpstr>
      <vt:lpstr>Questions?</vt:lpstr>
    </vt:vector>
  </TitlesOfParts>
  <Company>YWCA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WASHINGTON AFTERSCHOOL NETWORK</dc:title>
  <dc:creator>Janet Frieling</dc:creator>
  <cp:lastModifiedBy>briany</cp:lastModifiedBy>
  <cp:revision>40</cp:revision>
  <cp:lastPrinted>2003-12-08T20:59:35Z</cp:lastPrinted>
  <dcterms:created xsi:type="dcterms:W3CDTF">2003-11-21T22:57:23Z</dcterms:created>
  <dcterms:modified xsi:type="dcterms:W3CDTF">2010-02-17T16:43:33Z</dcterms:modified>
</cp:coreProperties>
</file>